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4" r:id="rId3"/>
    <p:sldMasterId id="2147483717" r:id="rId4"/>
    <p:sldMasterId id="2147483743" r:id="rId5"/>
    <p:sldMasterId id="2147483821" r:id="rId6"/>
    <p:sldMasterId id="2147483756" r:id="rId7"/>
    <p:sldMasterId id="2147483691" r:id="rId8"/>
    <p:sldMasterId id="2147483782" r:id="rId9"/>
    <p:sldMasterId id="2147483730" r:id="rId10"/>
    <p:sldMasterId id="2147483808" r:id="rId11"/>
    <p:sldMasterId id="2147483769" r:id="rId12"/>
    <p:sldMasterId id="2147483795" r:id="rId13"/>
  </p:sldMasterIdLst>
  <p:notesMasterIdLst>
    <p:notesMasterId r:id="rId42"/>
  </p:notesMasterIdLst>
  <p:sldIdLst>
    <p:sldId id="259" r:id="rId14"/>
    <p:sldId id="322" r:id="rId15"/>
    <p:sldId id="299" r:id="rId16"/>
    <p:sldId id="300" r:id="rId17"/>
    <p:sldId id="301" r:id="rId18"/>
    <p:sldId id="278" r:id="rId19"/>
    <p:sldId id="324" r:id="rId20"/>
    <p:sldId id="297" r:id="rId21"/>
    <p:sldId id="298" r:id="rId22"/>
    <p:sldId id="258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E3C"/>
    <a:srgbClr val="646E32"/>
    <a:srgbClr val="DCE6F5"/>
    <a:srgbClr val="96BEFF"/>
    <a:srgbClr val="324632"/>
    <a:srgbClr val="4650A0"/>
    <a:srgbClr val="5A3C32"/>
    <a:srgbClr val="78DC78"/>
    <a:srgbClr val="C8F0A0"/>
    <a:srgbClr val="FFB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1" autoAdjust="0"/>
    <p:restoredTop sz="94694"/>
  </p:normalViewPr>
  <p:slideViewPr>
    <p:cSldViewPr snapToGrid="0" showGuides="1">
      <p:cViewPr varScale="1">
        <p:scale>
          <a:sx n="114" d="100"/>
          <a:sy n="114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0A12-0822-47C1-8930-83913FF64A98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A4B0-7012-4713-A3DD-ECDC9A1818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19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119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69A365-D361-4DE8-BD3F-7A12BECFDABB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474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290-605A-405F-AA3E-29786591A18F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126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90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55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C478-9EF7-4016-99B8-F1C96CEF172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2096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A059-EA97-4B8E-8A70-C83C22C1EA4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74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261-F143-430D-AC6B-F851A24DA7F1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629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D3E-167A-45E2-9940-9C40C0374E43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770838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F880-CA20-4F43-BF45-669F5D0CCC1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3670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1D1-C8BE-489F-89FC-D1307C68581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309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494-40CB-44B3-BEBF-D2CAB1BD07C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66-EB93-4B2F-821A-FBB668195CB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0644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DA7E6-2A7D-40D6-A55C-C5B4C189D36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2808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722D38-2B9C-49E5-9DFD-9CC4A254FE2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46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6290-605A-405F-AA3E-29786591A18F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798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93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1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10BF-73E0-4318-A508-76F90BCD1644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3945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F2F2-6846-472F-9214-87B85D3D780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9088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C05B-7B98-4104-9F63-8C5F3DFEAB1A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052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CCE5-D2D3-4C50-B1A2-B1F76EED6FEF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570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6102-224C-4C97-8E0A-79B0486157F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6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sta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8836977C-30FB-4332-919C-DD2AE13A3A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4130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153332-EECD-4CE5-AE2C-042C3EF9EEB0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150E0E7-DF16-4776-A138-7A761EB9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803" y="507160"/>
            <a:ext cx="2378075" cy="42084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5A387F60-A709-421A-9F03-12F53EB46D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9220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5B3-F86F-47B6-BCF0-AE6D832774F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4327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8E5-69D4-4AC9-8E00-F5322917EBC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3906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695CC-5F29-4FAD-A0D3-57647CB1AB9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629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244C48-E85A-4B15-B26A-94004C9C9F2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9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253D-AADD-41A7-8634-B1C04DAA2758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439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6232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87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10BF-73E0-4318-A508-76F90BCD1644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2519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F2F2-6846-472F-9214-87B85D3D780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1450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C05B-7B98-4104-9F63-8C5F3DFEAB1A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2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7C5C-D645-4D53-8386-423443944576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8546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CCE5-D2D3-4C50-B1A2-B1F76EED6FEF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93953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6102-224C-4C97-8E0A-79B0486157F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438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E5B3-F86F-47B6-BCF0-AE6D832774F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0646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18E5-69D4-4AC9-8E00-F5322917EBC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7659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695CC-5F29-4FAD-A0D3-57647CB1AB9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3611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244C48-E85A-4B15-B26A-94004C9C9F2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07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253D-AADD-41A7-8634-B1C04DAA2758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3912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1362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82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FFC7-831B-46C2-853E-8CE2B4A4429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01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18684A-3F30-49FF-ADE2-DD424A86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0357-B5F1-4F27-B2C5-238AB3405B94}" type="datetime1">
              <a:rPr lang="fi-FI" smtClean="0"/>
              <a:t>21.11.2023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A62D585-A697-433B-8263-FBD25958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E7D138-5942-4705-957F-B585EE49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472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29B6-2D58-4FC2-BFB9-7E68EE6EDE2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7635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D5FB-EFBE-4BB7-8FEE-99FDB6B3DB73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7659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383-950A-459E-9A95-C56C6648F1A2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95241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A320-D0C8-4864-A19D-EAEB225A733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1598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E545-9633-4611-B92A-C8103A36219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2239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26CF-FB13-4E24-84CB-5D0C1E2100A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1584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63BC5-43FE-438A-BCD7-E095E708107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449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D453C-BC17-4871-92C9-8110259855A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03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A57-8A72-46AA-9EBC-14483DFD29EC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3490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80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1A6D0DB-B35A-478D-9DD7-FF947B757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9CACFF9-4BF6-48E4-8E93-A24D6AD92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6055659"/>
            <a:ext cx="10528300" cy="389965"/>
          </a:xfrm>
        </p:spPr>
        <p:txBody>
          <a:bodyPr/>
          <a:lstStyle>
            <a:lvl1pPr marL="0" indent="0" algn="ctr">
              <a:buNone/>
              <a:defRPr sz="2000" cap="none" baseline="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F175F8-1A06-4B62-982B-31B9BCC7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232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85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FFC7-831B-46C2-853E-8CE2B4A4429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1775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29B6-2D58-4FC2-BFB9-7E68EE6EDE2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3014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D5FB-EFBE-4BB7-8FEE-99FDB6B3DB73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9106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A383-950A-459E-9A95-C56C6648F1A2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01983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A320-D0C8-4864-A19D-EAEB225A733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8135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E545-9633-4611-B92A-C8103A36219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0122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26CF-FB13-4E24-84CB-5D0C1E2100A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5433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D63BC5-43FE-438A-BCD7-E095E7081072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9632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BD453C-BC17-4871-92C9-8110259855A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Y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9CACFF9-4BF6-48E4-8E93-A24D6AD92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6055659"/>
            <a:ext cx="10528300" cy="389965"/>
          </a:xfrm>
        </p:spPr>
        <p:txBody>
          <a:bodyPr/>
          <a:lstStyle>
            <a:lvl1pPr marL="0" indent="0" algn="ctr">
              <a:buNone/>
              <a:defRPr sz="2000" cap="none" baseline="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65EEC98-A905-4EEC-AEE1-94F5E0483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23" y="382546"/>
            <a:ext cx="2210428" cy="5664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BF175F8-1A06-4B62-982B-31B9BCC7B0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727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5A57-8A72-46AA-9EBC-14483DFD29EC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18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2718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D4BAF6-FAD2-4402-BB2F-948BB161F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22" y="382546"/>
            <a:ext cx="2210431" cy="566407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2897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4AC9-1316-467D-B8FD-F39D6EBA2E9E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00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D4BAF6-FAD2-4402-BB2F-948BB161F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22" y="382546"/>
            <a:ext cx="2210431" cy="566407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4740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D801-ADBE-4EF5-985C-F05448EE85D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33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FD9A-B9F4-400C-9F60-1852FD8075E5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46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C91F-5F77-4706-8CA7-AE94AD9AA17C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219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AC4-BE45-494B-A361-5229AFA7A25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440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EE69-836C-43CB-97CE-55F52F1AC306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01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1D75-4827-43CA-A110-F423AA3645C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071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4A6B26-547A-4604-8C0A-B9922C23AB4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772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64A399-DF47-488A-82E6-27CF37A76F5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178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CD32-6DE7-4D1E-9876-B6F9D893A42B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873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857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C596-7969-4EB3-B5C2-DBAB49C7D1FE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0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AD4BAF6-FAD2-4402-BB2F-948BB161F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22" y="382546"/>
            <a:ext cx="2210431" cy="566407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76994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7AD9-3C8B-4E20-8EFE-5B5E25F5B75D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3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31C8-099E-43E4-A95B-326F02E1823B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20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8EC6-E0FD-4DA2-8719-9A1BC0E2309E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299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DF10-4B3B-4BB3-850A-0015145F808D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8129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A7DB-D193-4AD2-BC53-3E6F3E9B3E49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52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2A5D-88D1-4E7C-A327-49BCE4B5D71E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488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B82-290C-4D84-A498-6FE4B4492AA6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209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87D51F-669F-469E-A5E4-058BAA894C0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570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7E5538-544A-4B82-A33D-8D6921FC40E9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50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5371-E551-4905-8FB0-9BF214791FB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447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8A36-B24A-47DD-9EE6-B60895AAE2C1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504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7479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4" y="353348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63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9814-100E-4C13-AD5E-CB322E54701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94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ACBF-0E94-4051-BCC2-146F98E382F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160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3793-491B-478E-B928-12F89907CA3B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484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9D6A-D1B0-452F-AAC7-0BEB8D063AD2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7011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081E-3AF0-42C6-B9C2-907167B2105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846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1608-CF1A-4A27-B806-855AC72B126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634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E0B5B-D94C-4A25-B967-4B55F3BA9514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97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DDDA-B45E-4853-9A3E-813A2D5EDFCB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557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05E1CE-E895-4992-9E89-FFBC592FCF40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95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A21343-320E-4F17-A68E-995AD1C3544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112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9EC7-6D62-4F96-A789-98D4B2629BAA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459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83548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3" name="Kuva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4" y="353348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8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01A5-0ADE-4171-9B5E-9EFF40259D5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126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B119-E01C-4BCC-B1DC-4BEDEE20C25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710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14F1-BC63-4035-B4CE-E49F27C563F9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242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D8F-3B8E-4398-8D74-C9D717A02AC1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74738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E331-3AB2-46B2-8B66-59C5E7A2DAB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69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EC2A-A693-4D59-A386-431E50616D0A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852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872-1C39-49E9-A877-9EA5BCEB860B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305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C0B-24A1-4076-B8B9-4998257D32A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747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C58A6F-8A27-4519-A737-6466829CA24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053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0D610E-7165-43DE-A90D-009156B5BE1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639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FF3D-0035-45D8-82D2-E933F08D0B7A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076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04148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2" name="Kuva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4" y="353348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86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01A5-0ADE-4171-9B5E-9EFF40259D5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202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B119-E01C-4BCC-B1DC-4BEDEE20C25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05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14F1-BC63-4035-B4CE-E49F27C563F9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09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4923-5137-4CF3-A6F8-0AAD9A28846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699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D8F-3B8E-4398-8D74-C9D717A02AC1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27949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E331-3AB2-46B2-8B66-59C5E7A2DAB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171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872-1C39-49E9-A877-9EA5BCEB860B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542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C0B-24A1-4076-B8B9-4998257D32A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7517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C58A6F-8A27-4519-A737-6466829CA24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711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0D610E-7165-43DE-A90D-009156B5BE11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7908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FF3D-0035-45D8-82D2-E933F08D0B7A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005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9738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tx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4" y="353348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9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B08-A493-4104-B945-2F91C62DE24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73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0021-D940-478B-A132-37107E14BCCE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2849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8A55-FEFD-48A1-9FA1-957A0E40B539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597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20F5-E25E-44A6-9FE7-2A907AE38F9B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980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191-2166-437E-BB05-84C9ACD54842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7951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55D-72EC-4815-9ED0-8F5B5743861D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276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4BA6-5ABF-4427-9C23-1ACDC4C98FAF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102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0401-B8E8-4B7C-9508-A3F35044298E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976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9E910-0827-45E5-A68A-15242ADD818C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4281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C06CD5-977B-4681-B125-103611949F4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4907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67DB4-D344-4FE7-A2E3-2C418EC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DB22FB-2950-495C-9DDE-FCF25CA2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7380-20EB-409C-B569-903A98D3CBBC}" type="datetime1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085A63-D53E-4B17-85D1-CC00F9C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975E57-544E-4DBD-AB85-D79A8F4D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956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50"/>
            <a:ext cx="5400600" cy="629304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1820E5A-4E48-4D7E-993B-B44CEA03708B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B165811-BC9D-4547-9EAA-628AC406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08D87C8-84B8-475C-BC8C-AB58FCE4D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57E1F39-3489-4B5C-B8BF-35028DBEE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B118EF3A-ED07-41F6-AE25-3570CDF9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3960DDD-22DC-4509-B68C-0E3F1EFA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AB8E714-5E23-4BB4-B6DF-DB045D69F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490AD32-C632-4C07-830E-B3536E48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62329A1-6E04-4A83-B2C0-760EE984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21F9FBC-826F-4B66-8621-2D3F210C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9389464-9E40-4C7A-86EF-262A3A07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C1489E5-50A1-4C0A-9D6B-A80C44DF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FCA8C4B-87C1-4AFA-A123-6093D105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7AF5FAA-9A21-4E7A-8D00-742C8CE9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14C97A8A-3F64-4059-9179-F1CE4F1C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CE1D5B6-A306-4681-9AB9-E5C4C5558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7612B080-B196-495F-9663-249CDA99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E57FA5B-9731-4665-97EF-CCDB9A2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E672817-D742-4C8A-848E-CD7C5428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FE47AB-528E-4F31-A9FE-98ABA077E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7277164-4F5F-44ED-B0D1-6EE51A62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D95F893-BF9E-4222-B6D1-7A946AD4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84373F60-DF77-4461-A2C7-A56DF5CF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6E53F89-EEE0-42A8-8A6F-DF0EF042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EAC74CC-7173-4D4D-90DC-CE2FCBF4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1F0DB8E3-058A-4CB4-B35A-F576BECC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3DC08B7-F029-49C3-89A2-07FD0E863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E050AB-4A04-440E-BB79-366ACE0C7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FEBF908-DDAE-4C7C-B5B0-AE0082D3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69B644-864F-47E4-90A7-B55239D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E48DA5B3-57B8-454E-A8F5-7445F8F5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AA15159-1BBB-490B-BF21-FA1F5385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3F-1DF6-4A90-97C7-FD5A41EB7288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1746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YM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21D94-43A1-4DCE-9942-1E305B55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952" y="1324067"/>
            <a:ext cx="5400600" cy="3494461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012B0-7D10-4EC9-BF8F-D61F90FC8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3952" y="4843649"/>
            <a:ext cx="5400600" cy="6300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7B59A8C-4ECA-48C1-8E0E-C23A468FF5B5}"/>
              </a:ext>
            </a:extLst>
          </p:cNvPr>
          <p:cNvGrpSpPr/>
          <p:nvPr userDrawn="1"/>
        </p:nvGrpSpPr>
        <p:grpSpPr>
          <a:xfrm>
            <a:off x="1023483" y="1446892"/>
            <a:ext cx="3947447" cy="3970494"/>
            <a:chOff x="2697163" y="9525"/>
            <a:chExt cx="6797675" cy="6837363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09BAF61-2F3A-4CF9-9E3E-31192434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2489200"/>
              <a:ext cx="1778000" cy="1533525"/>
            </a:xfrm>
            <a:custGeom>
              <a:avLst/>
              <a:gdLst>
                <a:gd name="T0" fmla="*/ 2199 w 5742"/>
                <a:gd name="T1" fmla="*/ 4773 h 4958"/>
                <a:gd name="T2" fmla="*/ 2007 w 5742"/>
                <a:gd name="T3" fmla="*/ 4736 h 4958"/>
                <a:gd name="T4" fmla="*/ 1667 w 5742"/>
                <a:gd name="T5" fmla="*/ 4198 h 4958"/>
                <a:gd name="T6" fmla="*/ 1667 w 5742"/>
                <a:gd name="T7" fmla="*/ 2619 h 4958"/>
                <a:gd name="T8" fmla="*/ 4001 w 5742"/>
                <a:gd name="T9" fmla="*/ 2619 h 4958"/>
                <a:gd name="T10" fmla="*/ 4001 w 5742"/>
                <a:gd name="T11" fmla="*/ 4102 h 4958"/>
                <a:gd name="T12" fmla="*/ 3714 w 5742"/>
                <a:gd name="T13" fmla="*/ 4729 h 4958"/>
                <a:gd name="T14" fmla="*/ 3559 w 5742"/>
                <a:gd name="T15" fmla="*/ 4773 h 4958"/>
                <a:gd name="T16" fmla="*/ 3507 w 5742"/>
                <a:gd name="T17" fmla="*/ 4958 h 4958"/>
                <a:gd name="T18" fmla="*/ 5742 w 5742"/>
                <a:gd name="T19" fmla="*/ 4958 h 4958"/>
                <a:gd name="T20" fmla="*/ 5705 w 5742"/>
                <a:gd name="T21" fmla="*/ 4773 h 4958"/>
                <a:gd name="T22" fmla="*/ 5514 w 5742"/>
                <a:gd name="T23" fmla="*/ 4736 h 4958"/>
                <a:gd name="T24" fmla="*/ 5174 w 5742"/>
                <a:gd name="T25" fmla="*/ 4198 h 4958"/>
                <a:gd name="T26" fmla="*/ 5174 w 5742"/>
                <a:gd name="T27" fmla="*/ 694 h 4958"/>
                <a:gd name="T28" fmla="*/ 5447 w 5742"/>
                <a:gd name="T29" fmla="*/ 214 h 4958"/>
                <a:gd name="T30" fmla="*/ 5558 w 5742"/>
                <a:gd name="T31" fmla="*/ 177 h 4958"/>
                <a:gd name="T32" fmla="*/ 5595 w 5742"/>
                <a:gd name="T33" fmla="*/ 0 h 4958"/>
                <a:gd name="T34" fmla="*/ 3610 w 5742"/>
                <a:gd name="T35" fmla="*/ 0 h 4958"/>
                <a:gd name="T36" fmla="*/ 3647 w 5742"/>
                <a:gd name="T37" fmla="*/ 170 h 4958"/>
                <a:gd name="T38" fmla="*/ 3728 w 5742"/>
                <a:gd name="T39" fmla="*/ 207 h 4958"/>
                <a:gd name="T40" fmla="*/ 4001 w 5742"/>
                <a:gd name="T41" fmla="*/ 583 h 4958"/>
                <a:gd name="T42" fmla="*/ 4001 w 5742"/>
                <a:gd name="T43" fmla="*/ 2265 h 4958"/>
                <a:gd name="T44" fmla="*/ 1667 w 5742"/>
                <a:gd name="T45" fmla="*/ 2265 h 4958"/>
                <a:gd name="T46" fmla="*/ 1667 w 5742"/>
                <a:gd name="T47" fmla="*/ 694 h 4958"/>
                <a:gd name="T48" fmla="*/ 1940 w 5742"/>
                <a:gd name="T49" fmla="*/ 214 h 4958"/>
                <a:gd name="T50" fmla="*/ 2051 w 5742"/>
                <a:gd name="T51" fmla="*/ 177 h 4958"/>
                <a:gd name="T52" fmla="*/ 2088 w 5742"/>
                <a:gd name="T53" fmla="*/ 0 h 4958"/>
                <a:gd name="T54" fmla="*/ 103 w 5742"/>
                <a:gd name="T55" fmla="*/ 0 h 4958"/>
                <a:gd name="T56" fmla="*/ 140 w 5742"/>
                <a:gd name="T57" fmla="*/ 170 h 4958"/>
                <a:gd name="T58" fmla="*/ 221 w 5742"/>
                <a:gd name="T59" fmla="*/ 207 h 4958"/>
                <a:gd name="T60" fmla="*/ 494 w 5742"/>
                <a:gd name="T61" fmla="*/ 583 h 4958"/>
                <a:gd name="T62" fmla="*/ 494 w 5742"/>
                <a:gd name="T63" fmla="*/ 4102 h 4958"/>
                <a:gd name="T64" fmla="*/ 207 w 5742"/>
                <a:gd name="T65" fmla="*/ 4729 h 4958"/>
                <a:gd name="T66" fmla="*/ 52 w 5742"/>
                <a:gd name="T67" fmla="*/ 4773 h 4958"/>
                <a:gd name="T68" fmla="*/ 0 w 5742"/>
                <a:gd name="T69" fmla="*/ 4958 h 4958"/>
                <a:gd name="T70" fmla="*/ 2235 w 5742"/>
                <a:gd name="T71" fmla="*/ 4958 h 4958"/>
                <a:gd name="T72" fmla="*/ 2199 w 5742"/>
                <a:gd name="T73" fmla="*/ 4773 h 4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42" h="4958">
                  <a:moveTo>
                    <a:pt x="2199" y="4773"/>
                  </a:moveTo>
                  <a:lnTo>
                    <a:pt x="2007" y="4736"/>
                  </a:lnTo>
                  <a:cubicBezTo>
                    <a:pt x="1867" y="4626"/>
                    <a:pt x="1726" y="4522"/>
                    <a:pt x="1667" y="4198"/>
                  </a:cubicBezTo>
                  <a:lnTo>
                    <a:pt x="1667" y="2619"/>
                  </a:lnTo>
                  <a:lnTo>
                    <a:pt x="4001" y="2619"/>
                  </a:lnTo>
                  <a:lnTo>
                    <a:pt x="4001" y="4102"/>
                  </a:lnTo>
                  <a:cubicBezTo>
                    <a:pt x="3964" y="4389"/>
                    <a:pt x="3854" y="4603"/>
                    <a:pt x="3714" y="4729"/>
                  </a:cubicBezTo>
                  <a:lnTo>
                    <a:pt x="3559" y="4773"/>
                  </a:lnTo>
                  <a:lnTo>
                    <a:pt x="3507" y="4958"/>
                  </a:lnTo>
                  <a:lnTo>
                    <a:pt x="5742" y="4958"/>
                  </a:lnTo>
                  <a:lnTo>
                    <a:pt x="5705" y="4773"/>
                  </a:lnTo>
                  <a:lnTo>
                    <a:pt x="5514" y="4736"/>
                  </a:lnTo>
                  <a:cubicBezTo>
                    <a:pt x="5374" y="4626"/>
                    <a:pt x="5233" y="4522"/>
                    <a:pt x="5174" y="4198"/>
                  </a:cubicBezTo>
                  <a:lnTo>
                    <a:pt x="5174" y="694"/>
                  </a:lnTo>
                  <a:cubicBezTo>
                    <a:pt x="5226" y="465"/>
                    <a:pt x="5314" y="317"/>
                    <a:pt x="5447" y="214"/>
                  </a:cubicBezTo>
                  <a:lnTo>
                    <a:pt x="5558" y="177"/>
                  </a:lnTo>
                  <a:lnTo>
                    <a:pt x="5595" y="0"/>
                  </a:lnTo>
                  <a:lnTo>
                    <a:pt x="3610" y="0"/>
                  </a:lnTo>
                  <a:lnTo>
                    <a:pt x="3647" y="170"/>
                  </a:lnTo>
                  <a:lnTo>
                    <a:pt x="3728" y="207"/>
                  </a:lnTo>
                  <a:cubicBezTo>
                    <a:pt x="3839" y="280"/>
                    <a:pt x="3928" y="384"/>
                    <a:pt x="4001" y="583"/>
                  </a:cubicBezTo>
                  <a:lnTo>
                    <a:pt x="4001" y="2265"/>
                  </a:lnTo>
                  <a:lnTo>
                    <a:pt x="1667" y="2265"/>
                  </a:lnTo>
                  <a:lnTo>
                    <a:pt x="1667" y="694"/>
                  </a:lnTo>
                  <a:cubicBezTo>
                    <a:pt x="1719" y="465"/>
                    <a:pt x="1807" y="317"/>
                    <a:pt x="1940" y="214"/>
                  </a:cubicBezTo>
                  <a:lnTo>
                    <a:pt x="2051" y="177"/>
                  </a:lnTo>
                  <a:lnTo>
                    <a:pt x="2088" y="0"/>
                  </a:lnTo>
                  <a:lnTo>
                    <a:pt x="103" y="0"/>
                  </a:lnTo>
                  <a:lnTo>
                    <a:pt x="140" y="170"/>
                  </a:lnTo>
                  <a:lnTo>
                    <a:pt x="221" y="207"/>
                  </a:lnTo>
                  <a:cubicBezTo>
                    <a:pt x="332" y="280"/>
                    <a:pt x="421" y="384"/>
                    <a:pt x="494" y="583"/>
                  </a:cubicBezTo>
                  <a:lnTo>
                    <a:pt x="494" y="4102"/>
                  </a:lnTo>
                  <a:cubicBezTo>
                    <a:pt x="457" y="4389"/>
                    <a:pt x="347" y="4603"/>
                    <a:pt x="207" y="4729"/>
                  </a:cubicBezTo>
                  <a:lnTo>
                    <a:pt x="52" y="4773"/>
                  </a:lnTo>
                  <a:lnTo>
                    <a:pt x="0" y="4958"/>
                  </a:lnTo>
                  <a:lnTo>
                    <a:pt x="2235" y="4958"/>
                  </a:lnTo>
                  <a:lnTo>
                    <a:pt x="2199" y="47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EDA4F5F-2840-43D9-BA18-DD2E89231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750" y="2897188"/>
              <a:ext cx="1141413" cy="1155700"/>
            </a:xfrm>
            <a:custGeom>
              <a:avLst/>
              <a:gdLst>
                <a:gd name="T0" fmla="*/ 1940 w 3688"/>
                <a:gd name="T1" fmla="*/ 0 h 3732"/>
                <a:gd name="T2" fmla="*/ 0 w 3688"/>
                <a:gd name="T3" fmla="*/ 1940 h 3732"/>
                <a:gd name="T4" fmla="*/ 1940 w 3688"/>
                <a:gd name="T5" fmla="*/ 3732 h 3732"/>
                <a:gd name="T6" fmla="*/ 3614 w 3688"/>
                <a:gd name="T7" fmla="*/ 2567 h 3732"/>
                <a:gd name="T8" fmla="*/ 3526 w 3688"/>
                <a:gd name="T9" fmla="*/ 2390 h 3732"/>
                <a:gd name="T10" fmla="*/ 2397 w 3688"/>
                <a:gd name="T11" fmla="*/ 2928 h 3732"/>
                <a:gd name="T12" fmla="*/ 892 w 3688"/>
                <a:gd name="T13" fmla="*/ 1652 h 3732"/>
                <a:gd name="T14" fmla="*/ 3688 w 3688"/>
                <a:gd name="T15" fmla="*/ 1652 h 3732"/>
                <a:gd name="T16" fmla="*/ 1940 w 3688"/>
                <a:gd name="T17" fmla="*/ 0 h 3732"/>
                <a:gd name="T18" fmla="*/ 870 w 3688"/>
                <a:gd name="T19" fmla="*/ 1320 h 3732"/>
                <a:gd name="T20" fmla="*/ 1704 w 3688"/>
                <a:gd name="T21" fmla="*/ 486 h 3732"/>
                <a:gd name="T22" fmla="*/ 2486 w 3688"/>
                <a:gd name="T23" fmla="*/ 1320 h 3732"/>
                <a:gd name="T24" fmla="*/ 870 w 3688"/>
                <a:gd name="T25" fmla="*/ 1320 h 3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8" h="3732">
                  <a:moveTo>
                    <a:pt x="1940" y="0"/>
                  </a:moveTo>
                  <a:cubicBezTo>
                    <a:pt x="826" y="0"/>
                    <a:pt x="0" y="818"/>
                    <a:pt x="0" y="1940"/>
                  </a:cubicBezTo>
                  <a:cubicBezTo>
                    <a:pt x="0" y="3054"/>
                    <a:pt x="826" y="3732"/>
                    <a:pt x="1940" y="3732"/>
                  </a:cubicBezTo>
                  <a:cubicBezTo>
                    <a:pt x="2567" y="3732"/>
                    <a:pt x="3231" y="3341"/>
                    <a:pt x="3614" y="2567"/>
                  </a:cubicBezTo>
                  <a:lnTo>
                    <a:pt x="3526" y="2390"/>
                  </a:lnTo>
                  <a:cubicBezTo>
                    <a:pt x="3275" y="2766"/>
                    <a:pt x="2869" y="2928"/>
                    <a:pt x="2397" y="2928"/>
                  </a:cubicBezTo>
                  <a:cubicBezTo>
                    <a:pt x="1660" y="2928"/>
                    <a:pt x="1018" y="2456"/>
                    <a:pt x="892" y="1652"/>
                  </a:cubicBezTo>
                  <a:lnTo>
                    <a:pt x="3688" y="1652"/>
                  </a:lnTo>
                  <a:cubicBezTo>
                    <a:pt x="3688" y="664"/>
                    <a:pt x="2987" y="0"/>
                    <a:pt x="1940" y="0"/>
                  </a:cubicBezTo>
                  <a:close/>
                  <a:moveTo>
                    <a:pt x="870" y="1320"/>
                  </a:moveTo>
                  <a:cubicBezTo>
                    <a:pt x="892" y="855"/>
                    <a:pt x="1261" y="486"/>
                    <a:pt x="1704" y="486"/>
                  </a:cubicBezTo>
                  <a:cubicBezTo>
                    <a:pt x="2176" y="486"/>
                    <a:pt x="2486" y="818"/>
                    <a:pt x="2486" y="1320"/>
                  </a:cubicBezTo>
                  <a:lnTo>
                    <a:pt x="870" y="1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06178CA-CE62-459A-88EF-D40140EB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2265363"/>
              <a:ext cx="646113" cy="1757363"/>
            </a:xfrm>
            <a:custGeom>
              <a:avLst/>
              <a:gdLst>
                <a:gd name="T0" fmla="*/ 2051 w 2088"/>
                <a:gd name="T1" fmla="*/ 5496 h 5681"/>
                <a:gd name="T2" fmla="*/ 1859 w 2088"/>
                <a:gd name="T3" fmla="*/ 5459 h 5681"/>
                <a:gd name="T4" fmla="*/ 1520 w 2088"/>
                <a:gd name="T5" fmla="*/ 4921 h 5681"/>
                <a:gd name="T6" fmla="*/ 1520 w 2088"/>
                <a:gd name="T7" fmla="*/ 0 h 5681"/>
                <a:gd name="T8" fmla="*/ 170 w 2088"/>
                <a:gd name="T9" fmla="*/ 487 h 5681"/>
                <a:gd name="T10" fmla="*/ 96 w 2088"/>
                <a:gd name="T11" fmla="*/ 635 h 5681"/>
                <a:gd name="T12" fmla="*/ 487 w 2088"/>
                <a:gd name="T13" fmla="*/ 1276 h 5681"/>
                <a:gd name="T14" fmla="*/ 487 w 2088"/>
                <a:gd name="T15" fmla="*/ 4832 h 5681"/>
                <a:gd name="T16" fmla="*/ 207 w 2088"/>
                <a:gd name="T17" fmla="*/ 5452 h 5681"/>
                <a:gd name="T18" fmla="*/ 52 w 2088"/>
                <a:gd name="T19" fmla="*/ 5496 h 5681"/>
                <a:gd name="T20" fmla="*/ 0 w 2088"/>
                <a:gd name="T21" fmla="*/ 5681 h 5681"/>
                <a:gd name="T22" fmla="*/ 2088 w 2088"/>
                <a:gd name="T23" fmla="*/ 5681 h 5681"/>
                <a:gd name="T24" fmla="*/ 2051 w 2088"/>
                <a:gd name="T25" fmla="*/ 5496 h 5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8" h="5681">
                  <a:moveTo>
                    <a:pt x="2051" y="5496"/>
                  </a:moveTo>
                  <a:lnTo>
                    <a:pt x="1859" y="5459"/>
                  </a:lnTo>
                  <a:cubicBezTo>
                    <a:pt x="1719" y="5349"/>
                    <a:pt x="1579" y="5245"/>
                    <a:pt x="1520" y="4921"/>
                  </a:cubicBezTo>
                  <a:lnTo>
                    <a:pt x="1520" y="0"/>
                  </a:lnTo>
                  <a:cubicBezTo>
                    <a:pt x="1033" y="244"/>
                    <a:pt x="524" y="413"/>
                    <a:pt x="170" y="487"/>
                  </a:cubicBezTo>
                  <a:lnTo>
                    <a:pt x="96" y="635"/>
                  </a:lnTo>
                  <a:cubicBezTo>
                    <a:pt x="303" y="804"/>
                    <a:pt x="428" y="1055"/>
                    <a:pt x="487" y="1276"/>
                  </a:cubicBezTo>
                  <a:lnTo>
                    <a:pt x="487" y="4832"/>
                  </a:lnTo>
                  <a:cubicBezTo>
                    <a:pt x="458" y="5120"/>
                    <a:pt x="347" y="5326"/>
                    <a:pt x="207" y="5452"/>
                  </a:cubicBezTo>
                  <a:lnTo>
                    <a:pt x="52" y="5496"/>
                  </a:lnTo>
                  <a:lnTo>
                    <a:pt x="0" y="5681"/>
                  </a:lnTo>
                  <a:lnTo>
                    <a:pt x="2088" y="5681"/>
                  </a:lnTo>
                  <a:lnTo>
                    <a:pt x="2051" y="54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97C92E0-80E1-4DC3-A26E-577FD6B1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5" y="2897188"/>
              <a:ext cx="1997075" cy="1125538"/>
            </a:xfrm>
            <a:custGeom>
              <a:avLst/>
              <a:gdLst>
                <a:gd name="T0" fmla="*/ 4581 w 6448"/>
                <a:gd name="T1" fmla="*/ 3408 h 3637"/>
                <a:gd name="T2" fmla="*/ 4426 w 6448"/>
                <a:gd name="T3" fmla="*/ 3452 h 3637"/>
                <a:gd name="T4" fmla="*/ 4375 w 6448"/>
                <a:gd name="T5" fmla="*/ 3637 h 3637"/>
                <a:gd name="T6" fmla="*/ 6448 w 6448"/>
                <a:gd name="T7" fmla="*/ 3637 h 3637"/>
                <a:gd name="T8" fmla="*/ 6411 w 6448"/>
                <a:gd name="T9" fmla="*/ 3452 h 3637"/>
                <a:gd name="T10" fmla="*/ 6219 w 6448"/>
                <a:gd name="T11" fmla="*/ 3415 h 3637"/>
                <a:gd name="T12" fmla="*/ 5879 w 6448"/>
                <a:gd name="T13" fmla="*/ 2877 h 3637"/>
                <a:gd name="T14" fmla="*/ 5953 w 6448"/>
                <a:gd name="T15" fmla="*/ 1114 h 3637"/>
                <a:gd name="T16" fmla="*/ 4928 w 6448"/>
                <a:gd name="T17" fmla="*/ 0 h 3637"/>
                <a:gd name="T18" fmla="*/ 3674 w 6448"/>
                <a:gd name="T19" fmla="*/ 671 h 3637"/>
                <a:gd name="T20" fmla="*/ 2707 w 6448"/>
                <a:gd name="T21" fmla="*/ 0 h 3637"/>
                <a:gd name="T22" fmla="*/ 1520 w 6448"/>
                <a:gd name="T23" fmla="*/ 649 h 3637"/>
                <a:gd name="T24" fmla="*/ 1320 w 6448"/>
                <a:gd name="T25" fmla="*/ 14 h 3637"/>
                <a:gd name="T26" fmla="*/ 147 w 6448"/>
                <a:gd name="T27" fmla="*/ 516 h 3637"/>
                <a:gd name="T28" fmla="*/ 118 w 6448"/>
                <a:gd name="T29" fmla="*/ 612 h 3637"/>
                <a:gd name="T30" fmla="*/ 494 w 6448"/>
                <a:gd name="T31" fmla="*/ 1519 h 3637"/>
                <a:gd name="T32" fmla="*/ 494 w 6448"/>
                <a:gd name="T33" fmla="*/ 2781 h 3637"/>
                <a:gd name="T34" fmla="*/ 206 w 6448"/>
                <a:gd name="T35" fmla="*/ 3408 h 3637"/>
                <a:gd name="T36" fmla="*/ 52 w 6448"/>
                <a:gd name="T37" fmla="*/ 3452 h 3637"/>
                <a:gd name="T38" fmla="*/ 0 w 6448"/>
                <a:gd name="T39" fmla="*/ 3637 h 3637"/>
                <a:gd name="T40" fmla="*/ 2088 w 6448"/>
                <a:gd name="T41" fmla="*/ 3637 h 3637"/>
                <a:gd name="T42" fmla="*/ 2051 w 6448"/>
                <a:gd name="T43" fmla="*/ 3452 h 3637"/>
                <a:gd name="T44" fmla="*/ 1859 w 6448"/>
                <a:gd name="T45" fmla="*/ 3415 h 3637"/>
                <a:gd name="T46" fmla="*/ 1520 w 6448"/>
                <a:gd name="T47" fmla="*/ 2877 h 3637"/>
                <a:gd name="T48" fmla="*/ 1520 w 6448"/>
                <a:gd name="T49" fmla="*/ 1209 h 3637"/>
                <a:gd name="T50" fmla="*/ 2139 w 6448"/>
                <a:gd name="T51" fmla="*/ 678 h 3637"/>
                <a:gd name="T52" fmla="*/ 2648 w 6448"/>
                <a:gd name="T53" fmla="*/ 1364 h 3637"/>
                <a:gd name="T54" fmla="*/ 2648 w 6448"/>
                <a:gd name="T55" fmla="*/ 2781 h 3637"/>
                <a:gd name="T56" fmla="*/ 2361 w 6448"/>
                <a:gd name="T57" fmla="*/ 3408 h 3637"/>
                <a:gd name="T58" fmla="*/ 2206 w 6448"/>
                <a:gd name="T59" fmla="*/ 3452 h 3637"/>
                <a:gd name="T60" fmla="*/ 2154 w 6448"/>
                <a:gd name="T61" fmla="*/ 3637 h 3637"/>
                <a:gd name="T62" fmla="*/ 4227 w 6448"/>
                <a:gd name="T63" fmla="*/ 3637 h 3637"/>
                <a:gd name="T64" fmla="*/ 4190 w 6448"/>
                <a:gd name="T65" fmla="*/ 3452 h 3637"/>
                <a:gd name="T66" fmla="*/ 3998 w 6448"/>
                <a:gd name="T67" fmla="*/ 3415 h 3637"/>
                <a:gd name="T68" fmla="*/ 3659 w 6448"/>
                <a:gd name="T69" fmla="*/ 2877 h 3637"/>
                <a:gd name="T70" fmla="*/ 3733 w 6448"/>
                <a:gd name="T71" fmla="*/ 1261 h 3637"/>
                <a:gd name="T72" fmla="*/ 4360 w 6448"/>
                <a:gd name="T73" fmla="*/ 678 h 3637"/>
                <a:gd name="T74" fmla="*/ 4869 w 6448"/>
                <a:gd name="T75" fmla="*/ 1364 h 3637"/>
                <a:gd name="T76" fmla="*/ 4869 w 6448"/>
                <a:gd name="T77" fmla="*/ 2781 h 3637"/>
                <a:gd name="T78" fmla="*/ 4581 w 6448"/>
                <a:gd name="T79" fmla="*/ 3408 h 3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48" h="3637">
                  <a:moveTo>
                    <a:pt x="4581" y="3408"/>
                  </a:moveTo>
                  <a:lnTo>
                    <a:pt x="4426" y="3452"/>
                  </a:lnTo>
                  <a:lnTo>
                    <a:pt x="4375" y="3637"/>
                  </a:lnTo>
                  <a:lnTo>
                    <a:pt x="6448" y="3637"/>
                  </a:lnTo>
                  <a:lnTo>
                    <a:pt x="6411" y="3452"/>
                  </a:lnTo>
                  <a:lnTo>
                    <a:pt x="6219" y="3415"/>
                  </a:lnTo>
                  <a:cubicBezTo>
                    <a:pt x="6079" y="3305"/>
                    <a:pt x="5938" y="3201"/>
                    <a:pt x="5879" y="2877"/>
                  </a:cubicBezTo>
                  <a:cubicBezTo>
                    <a:pt x="5879" y="1859"/>
                    <a:pt x="5953" y="1600"/>
                    <a:pt x="5953" y="1114"/>
                  </a:cubicBezTo>
                  <a:cubicBezTo>
                    <a:pt x="5953" y="376"/>
                    <a:pt x="5562" y="0"/>
                    <a:pt x="4928" y="0"/>
                  </a:cubicBezTo>
                  <a:cubicBezTo>
                    <a:pt x="4212" y="0"/>
                    <a:pt x="4168" y="516"/>
                    <a:pt x="3674" y="671"/>
                  </a:cubicBezTo>
                  <a:cubicBezTo>
                    <a:pt x="3541" y="228"/>
                    <a:pt x="3202" y="0"/>
                    <a:pt x="2707" y="0"/>
                  </a:cubicBezTo>
                  <a:cubicBezTo>
                    <a:pt x="2029" y="0"/>
                    <a:pt x="1955" y="464"/>
                    <a:pt x="1520" y="649"/>
                  </a:cubicBezTo>
                  <a:lnTo>
                    <a:pt x="1320" y="14"/>
                  </a:lnTo>
                  <a:cubicBezTo>
                    <a:pt x="959" y="258"/>
                    <a:pt x="509" y="420"/>
                    <a:pt x="147" y="516"/>
                  </a:cubicBezTo>
                  <a:lnTo>
                    <a:pt x="118" y="612"/>
                  </a:lnTo>
                  <a:cubicBezTo>
                    <a:pt x="361" y="811"/>
                    <a:pt x="494" y="1158"/>
                    <a:pt x="494" y="1519"/>
                  </a:cubicBezTo>
                  <a:lnTo>
                    <a:pt x="494" y="2781"/>
                  </a:lnTo>
                  <a:cubicBezTo>
                    <a:pt x="457" y="3068"/>
                    <a:pt x="347" y="3282"/>
                    <a:pt x="206" y="3408"/>
                  </a:cubicBezTo>
                  <a:lnTo>
                    <a:pt x="52" y="3452"/>
                  </a:lnTo>
                  <a:lnTo>
                    <a:pt x="0" y="3637"/>
                  </a:lnTo>
                  <a:lnTo>
                    <a:pt x="2088" y="3637"/>
                  </a:lnTo>
                  <a:lnTo>
                    <a:pt x="2051" y="3452"/>
                  </a:lnTo>
                  <a:lnTo>
                    <a:pt x="1859" y="3415"/>
                  </a:lnTo>
                  <a:cubicBezTo>
                    <a:pt x="1719" y="3305"/>
                    <a:pt x="1579" y="3201"/>
                    <a:pt x="1520" y="2877"/>
                  </a:cubicBezTo>
                  <a:lnTo>
                    <a:pt x="1520" y="1209"/>
                  </a:lnTo>
                  <a:cubicBezTo>
                    <a:pt x="1593" y="877"/>
                    <a:pt x="1852" y="678"/>
                    <a:pt x="2139" y="678"/>
                  </a:cubicBezTo>
                  <a:cubicBezTo>
                    <a:pt x="2471" y="678"/>
                    <a:pt x="2648" y="995"/>
                    <a:pt x="2648" y="1364"/>
                  </a:cubicBezTo>
                  <a:lnTo>
                    <a:pt x="2648" y="2781"/>
                  </a:lnTo>
                  <a:cubicBezTo>
                    <a:pt x="2611" y="3068"/>
                    <a:pt x="2501" y="3282"/>
                    <a:pt x="2361" y="3408"/>
                  </a:cubicBezTo>
                  <a:lnTo>
                    <a:pt x="2206" y="3452"/>
                  </a:lnTo>
                  <a:lnTo>
                    <a:pt x="2154" y="3637"/>
                  </a:lnTo>
                  <a:lnTo>
                    <a:pt x="4227" y="3637"/>
                  </a:lnTo>
                  <a:lnTo>
                    <a:pt x="4190" y="3452"/>
                  </a:lnTo>
                  <a:lnTo>
                    <a:pt x="3998" y="3415"/>
                  </a:lnTo>
                  <a:cubicBezTo>
                    <a:pt x="3858" y="3305"/>
                    <a:pt x="3718" y="3201"/>
                    <a:pt x="3659" y="2877"/>
                  </a:cubicBezTo>
                  <a:cubicBezTo>
                    <a:pt x="3659" y="1969"/>
                    <a:pt x="3718" y="1667"/>
                    <a:pt x="3733" y="1261"/>
                  </a:cubicBezTo>
                  <a:cubicBezTo>
                    <a:pt x="3792" y="892"/>
                    <a:pt x="4057" y="678"/>
                    <a:pt x="4360" y="678"/>
                  </a:cubicBezTo>
                  <a:cubicBezTo>
                    <a:pt x="4692" y="678"/>
                    <a:pt x="4869" y="995"/>
                    <a:pt x="4869" y="1364"/>
                  </a:cubicBezTo>
                  <a:lnTo>
                    <a:pt x="4869" y="2781"/>
                  </a:lnTo>
                  <a:cubicBezTo>
                    <a:pt x="4832" y="3068"/>
                    <a:pt x="4721" y="3282"/>
                    <a:pt x="4581" y="34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8A8C6F8-DEC3-4956-8431-5986CFDB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338" y="2454275"/>
              <a:ext cx="495300" cy="333375"/>
            </a:xfrm>
            <a:custGeom>
              <a:avLst/>
              <a:gdLst>
                <a:gd name="T0" fmla="*/ 811 w 1600"/>
                <a:gd name="T1" fmla="*/ 1077 h 1077"/>
                <a:gd name="T2" fmla="*/ 1600 w 1600"/>
                <a:gd name="T3" fmla="*/ 532 h 1077"/>
                <a:gd name="T4" fmla="*/ 811 w 1600"/>
                <a:gd name="T5" fmla="*/ 0 h 1077"/>
                <a:gd name="T6" fmla="*/ 0 w 1600"/>
                <a:gd name="T7" fmla="*/ 532 h 1077"/>
                <a:gd name="T8" fmla="*/ 811 w 1600"/>
                <a:gd name="T9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0" h="1077">
                  <a:moveTo>
                    <a:pt x="811" y="1077"/>
                  </a:moveTo>
                  <a:lnTo>
                    <a:pt x="1600" y="532"/>
                  </a:lnTo>
                  <a:lnTo>
                    <a:pt x="811" y="0"/>
                  </a:lnTo>
                  <a:lnTo>
                    <a:pt x="0" y="532"/>
                  </a:lnTo>
                  <a:cubicBezTo>
                    <a:pt x="140" y="775"/>
                    <a:pt x="523" y="1026"/>
                    <a:pt x="811" y="10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2F33B90-4E3E-4331-B539-D0B1340B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725" y="2901950"/>
              <a:ext cx="646113" cy="1120775"/>
            </a:xfrm>
            <a:custGeom>
              <a:avLst/>
              <a:gdLst>
                <a:gd name="T0" fmla="*/ 1520 w 2088"/>
                <a:gd name="T1" fmla="*/ 2863 h 3622"/>
                <a:gd name="T2" fmla="*/ 1520 w 2088"/>
                <a:gd name="T3" fmla="*/ 856 h 3622"/>
                <a:gd name="T4" fmla="*/ 1535 w 2088"/>
                <a:gd name="T5" fmla="*/ 679 h 3622"/>
                <a:gd name="T6" fmla="*/ 1321 w 2088"/>
                <a:gd name="T7" fmla="*/ 0 h 3622"/>
                <a:gd name="T8" fmla="*/ 148 w 2088"/>
                <a:gd name="T9" fmla="*/ 502 h 3622"/>
                <a:gd name="T10" fmla="*/ 118 w 2088"/>
                <a:gd name="T11" fmla="*/ 598 h 3622"/>
                <a:gd name="T12" fmla="*/ 494 w 2088"/>
                <a:gd name="T13" fmla="*/ 1505 h 3622"/>
                <a:gd name="T14" fmla="*/ 494 w 2088"/>
                <a:gd name="T15" fmla="*/ 2767 h 3622"/>
                <a:gd name="T16" fmla="*/ 207 w 2088"/>
                <a:gd name="T17" fmla="*/ 3394 h 3622"/>
                <a:gd name="T18" fmla="*/ 52 w 2088"/>
                <a:gd name="T19" fmla="*/ 3438 h 3622"/>
                <a:gd name="T20" fmla="*/ 0 w 2088"/>
                <a:gd name="T21" fmla="*/ 3622 h 3622"/>
                <a:gd name="T22" fmla="*/ 2088 w 2088"/>
                <a:gd name="T23" fmla="*/ 3622 h 3622"/>
                <a:gd name="T24" fmla="*/ 2051 w 2088"/>
                <a:gd name="T25" fmla="*/ 3438 h 3622"/>
                <a:gd name="T26" fmla="*/ 1859 w 2088"/>
                <a:gd name="T27" fmla="*/ 3401 h 3622"/>
                <a:gd name="T28" fmla="*/ 1520 w 2088"/>
                <a:gd name="T29" fmla="*/ 2863 h 3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8" h="3622">
                  <a:moveTo>
                    <a:pt x="1520" y="2863"/>
                  </a:moveTo>
                  <a:lnTo>
                    <a:pt x="1520" y="856"/>
                  </a:lnTo>
                  <a:lnTo>
                    <a:pt x="1535" y="679"/>
                  </a:lnTo>
                  <a:lnTo>
                    <a:pt x="1321" y="0"/>
                  </a:lnTo>
                  <a:cubicBezTo>
                    <a:pt x="959" y="244"/>
                    <a:pt x="509" y="406"/>
                    <a:pt x="148" y="502"/>
                  </a:cubicBezTo>
                  <a:lnTo>
                    <a:pt x="118" y="598"/>
                  </a:lnTo>
                  <a:cubicBezTo>
                    <a:pt x="362" y="797"/>
                    <a:pt x="494" y="1144"/>
                    <a:pt x="494" y="1505"/>
                  </a:cubicBezTo>
                  <a:lnTo>
                    <a:pt x="494" y="2767"/>
                  </a:lnTo>
                  <a:cubicBezTo>
                    <a:pt x="457" y="3054"/>
                    <a:pt x="347" y="3268"/>
                    <a:pt x="207" y="3394"/>
                  </a:cubicBezTo>
                  <a:lnTo>
                    <a:pt x="52" y="3438"/>
                  </a:lnTo>
                  <a:lnTo>
                    <a:pt x="0" y="3622"/>
                  </a:lnTo>
                  <a:lnTo>
                    <a:pt x="2088" y="3622"/>
                  </a:lnTo>
                  <a:lnTo>
                    <a:pt x="2051" y="3438"/>
                  </a:lnTo>
                  <a:lnTo>
                    <a:pt x="1859" y="3401"/>
                  </a:lnTo>
                  <a:cubicBezTo>
                    <a:pt x="1719" y="3290"/>
                    <a:pt x="1579" y="3187"/>
                    <a:pt x="1520" y="28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65D63F7-81DF-48DE-AD41-93980B9D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4351338"/>
              <a:ext cx="2719388" cy="2495550"/>
            </a:xfrm>
            <a:custGeom>
              <a:avLst/>
              <a:gdLst>
                <a:gd name="T0" fmla="*/ 4355 w 8788"/>
                <a:gd name="T1" fmla="*/ 6015 h 8064"/>
                <a:gd name="T2" fmla="*/ 4598 w 8788"/>
                <a:gd name="T3" fmla="*/ 4787 h 8064"/>
                <a:gd name="T4" fmla="*/ 4766 w 8788"/>
                <a:gd name="T5" fmla="*/ 4787 h 8064"/>
                <a:gd name="T6" fmla="*/ 6653 w 8788"/>
                <a:gd name="T7" fmla="*/ 3620 h 8064"/>
                <a:gd name="T8" fmla="*/ 7022 w 8788"/>
                <a:gd name="T9" fmla="*/ 2612 h 8064"/>
                <a:gd name="T10" fmla="*/ 6850 w 8788"/>
                <a:gd name="T11" fmla="*/ 1443 h 8064"/>
                <a:gd name="T12" fmla="*/ 7072 w 8788"/>
                <a:gd name="T13" fmla="*/ 966 h 8064"/>
                <a:gd name="T14" fmla="*/ 8754 w 8788"/>
                <a:gd name="T15" fmla="*/ 915 h 8064"/>
                <a:gd name="T16" fmla="*/ 8788 w 8788"/>
                <a:gd name="T17" fmla="*/ 816 h 8064"/>
                <a:gd name="T18" fmla="*/ 7400 w 8788"/>
                <a:gd name="T19" fmla="*/ 508 h 8064"/>
                <a:gd name="T20" fmla="*/ 7003 w 8788"/>
                <a:gd name="T21" fmla="*/ 152 h 8064"/>
                <a:gd name="T22" fmla="*/ 6151 w 8788"/>
                <a:gd name="T23" fmla="*/ 281 h 8064"/>
                <a:gd name="T24" fmla="*/ 5997 w 8788"/>
                <a:gd name="T25" fmla="*/ 1000 h 8064"/>
                <a:gd name="T26" fmla="*/ 5886 w 8788"/>
                <a:gd name="T27" fmla="*/ 1598 h 8064"/>
                <a:gd name="T28" fmla="*/ 5361 w 8788"/>
                <a:gd name="T29" fmla="*/ 1935 h 8064"/>
                <a:gd name="T30" fmla="*/ 3152 w 8788"/>
                <a:gd name="T31" fmla="*/ 2184 h 8064"/>
                <a:gd name="T32" fmla="*/ 1481 w 8788"/>
                <a:gd name="T33" fmla="*/ 3046 h 8064"/>
                <a:gd name="T34" fmla="*/ 827 w 8788"/>
                <a:gd name="T35" fmla="*/ 3345 h 8064"/>
                <a:gd name="T36" fmla="*/ 0 w 8788"/>
                <a:gd name="T37" fmla="*/ 3412 h 8064"/>
                <a:gd name="T38" fmla="*/ 91 w 8788"/>
                <a:gd name="T39" fmla="*/ 3653 h 8064"/>
                <a:gd name="T40" fmla="*/ 91 w 8788"/>
                <a:gd name="T41" fmla="*/ 4105 h 8064"/>
                <a:gd name="T42" fmla="*/ 726 w 8788"/>
                <a:gd name="T43" fmla="*/ 3900 h 8064"/>
                <a:gd name="T44" fmla="*/ 2277 w 8788"/>
                <a:gd name="T45" fmla="*/ 4397 h 8064"/>
                <a:gd name="T46" fmla="*/ 3285 w 8788"/>
                <a:gd name="T47" fmla="*/ 4739 h 8064"/>
                <a:gd name="T48" fmla="*/ 2790 w 8788"/>
                <a:gd name="T49" fmla="*/ 5612 h 8064"/>
                <a:gd name="T50" fmla="*/ 3252 w 8788"/>
                <a:gd name="T51" fmla="*/ 7737 h 8064"/>
                <a:gd name="T52" fmla="*/ 3564 w 8788"/>
                <a:gd name="T53" fmla="*/ 7839 h 8064"/>
                <a:gd name="T54" fmla="*/ 4729 w 8788"/>
                <a:gd name="T55" fmla="*/ 8045 h 8064"/>
                <a:gd name="T56" fmla="*/ 4874 w 8788"/>
                <a:gd name="T57" fmla="*/ 7837 h 8064"/>
                <a:gd name="T58" fmla="*/ 3508 w 8788"/>
                <a:gd name="T59" fmla="*/ 7526 h 8064"/>
                <a:gd name="T60" fmla="*/ 3133 w 8788"/>
                <a:gd name="T61" fmla="*/ 5600 h 8064"/>
                <a:gd name="T62" fmla="*/ 3668 w 8788"/>
                <a:gd name="T63" fmla="*/ 4794 h 8064"/>
                <a:gd name="T64" fmla="*/ 4204 w 8788"/>
                <a:gd name="T65" fmla="*/ 4790 h 8064"/>
                <a:gd name="T66" fmla="*/ 4011 w 8788"/>
                <a:gd name="T67" fmla="*/ 6096 h 8064"/>
                <a:gd name="T68" fmla="*/ 5597 w 8788"/>
                <a:gd name="T69" fmla="*/ 8064 h 8064"/>
                <a:gd name="T70" fmla="*/ 5953 w 8788"/>
                <a:gd name="T71" fmla="*/ 8048 h 8064"/>
                <a:gd name="T72" fmla="*/ 7078 w 8788"/>
                <a:gd name="T73" fmla="*/ 8005 h 8064"/>
                <a:gd name="T74" fmla="*/ 7241 w 8788"/>
                <a:gd name="T75" fmla="*/ 7789 h 8064"/>
                <a:gd name="T76" fmla="*/ 5732 w 8788"/>
                <a:gd name="T77" fmla="*/ 7753 h 8064"/>
                <a:gd name="T78" fmla="*/ 4355 w 8788"/>
                <a:gd name="T79" fmla="*/ 6015 h 8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88" h="8064">
                  <a:moveTo>
                    <a:pt x="4355" y="6015"/>
                  </a:moveTo>
                  <a:lnTo>
                    <a:pt x="4598" y="4787"/>
                  </a:lnTo>
                  <a:lnTo>
                    <a:pt x="4766" y="4787"/>
                  </a:lnTo>
                  <a:cubicBezTo>
                    <a:pt x="4766" y="4787"/>
                    <a:pt x="6005" y="4635"/>
                    <a:pt x="6653" y="3620"/>
                  </a:cubicBezTo>
                  <a:cubicBezTo>
                    <a:pt x="6804" y="3385"/>
                    <a:pt x="7015" y="3104"/>
                    <a:pt x="7022" y="2612"/>
                  </a:cubicBezTo>
                  <a:cubicBezTo>
                    <a:pt x="7029" y="2087"/>
                    <a:pt x="6850" y="1443"/>
                    <a:pt x="6850" y="1443"/>
                  </a:cubicBezTo>
                  <a:cubicBezTo>
                    <a:pt x="6850" y="1443"/>
                    <a:pt x="6859" y="1046"/>
                    <a:pt x="7072" y="966"/>
                  </a:cubicBezTo>
                  <a:cubicBezTo>
                    <a:pt x="7284" y="885"/>
                    <a:pt x="8754" y="915"/>
                    <a:pt x="8754" y="915"/>
                  </a:cubicBezTo>
                  <a:lnTo>
                    <a:pt x="8788" y="816"/>
                  </a:lnTo>
                  <a:lnTo>
                    <a:pt x="7400" y="508"/>
                  </a:lnTo>
                  <a:lnTo>
                    <a:pt x="7003" y="152"/>
                  </a:lnTo>
                  <a:cubicBezTo>
                    <a:pt x="7003" y="152"/>
                    <a:pt x="6399" y="0"/>
                    <a:pt x="6151" y="281"/>
                  </a:cubicBezTo>
                  <a:cubicBezTo>
                    <a:pt x="5943" y="515"/>
                    <a:pt x="5997" y="1000"/>
                    <a:pt x="5997" y="1000"/>
                  </a:cubicBezTo>
                  <a:cubicBezTo>
                    <a:pt x="5997" y="1000"/>
                    <a:pt x="6002" y="1366"/>
                    <a:pt x="5886" y="1598"/>
                  </a:cubicBezTo>
                  <a:cubicBezTo>
                    <a:pt x="5786" y="1796"/>
                    <a:pt x="5361" y="1935"/>
                    <a:pt x="5361" y="1935"/>
                  </a:cubicBezTo>
                  <a:cubicBezTo>
                    <a:pt x="5361" y="1935"/>
                    <a:pt x="4057" y="1853"/>
                    <a:pt x="3152" y="2184"/>
                  </a:cubicBezTo>
                  <a:cubicBezTo>
                    <a:pt x="2310" y="2492"/>
                    <a:pt x="1481" y="3046"/>
                    <a:pt x="1481" y="3046"/>
                  </a:cubicBezTo>
                  <a:lnTo>
                    <a:pt x="827" y="3345"/>
                  </a:lnTo>
                  <a:lnTo>
                    <a:pt x="0" y="3412"/>
                  </a:lnTo>
                  <a:lnTo>
                    <a:pt x="91" y="3653"/>
                  </a:lnTo>
                  <a:lnTo>
                    <a:pt x="91" y="4105"/>
                  </a:lnTo>
                  <a:lnTo>
                    <a:pt x="726" y="3900"/>
                  </a:lnTo>
                  <a:cubicBezTo>
                    <a:pt x="726" y="3900"/>
                    <a:pt x="2034" y="4292"/>
                    <a:pt x="2277" y="4397"/>
                  </a:cubicBezTo>
                  <a:cubicBezTo>
                    <a:pt x="2463" y="4478"/>
                    <a:pt x="2969" y="4653"/>
                    <a:pt x="3285" y="4739"/>
                  </a:cubicBezTo>
                  <a:lnTo>
                    <a:pt x="2790" y="5612"/>
                  </a:lnTo>
                  <a:lnTo>
                    <a:pt x="3252" y="7737"/>
                  </a:lnTo>
                  <a:lnTo>
                    <a:pt x="3564" y="7839"/>
                  </a:lnTo>
                  <a:lnTo>
                    <a:pt x="4729" y="8045"/>
                  </a:lnTo>
                  <a:lnTo>
                    <a:pt x="4874" y="7837"/>
                  </a:lnTo>
                  <a:lnTo>
                    <a:pt x="3508" y="7526"/>
                  </a:lnTo>
                  <a:lnTo>
                    <a:pt x="3133" y="5600"/>
                  </a:lnTo>
                  <a:lnTo>
                    <a:pt x="3668" y="4794"/>
                  </a:lnTo>
                  <a:cubicBezTo>
                    <a:pt x="3834" y="4797"/>
                    <a:pt x="4058" y="4793"/>
                    <a:pt x="4204" y="4790"/>
                  </a:cubicBezTo>
                  <a:lnTo>
                    <a:pt x="4011" y="6096"/>
                  </a:lnTo>
                  <a:lnTo>
                    <a:pt x="5597" y="8064"/>
                  </a:lnTo>
                  <a:lnTo>
                    <a:pt x="5953" y="8048"/>
                  </a:lnTo>
                  <a:lnTo>
                    <a:pt x="7078" y="8005"/>
                  </a:lnTo>
                  <a:lnTo>
                    <a:pt x="7241" y="7789"/>
                  </a:lnTo>
                  <a:lnTo>
                    <a:pt x="5732" y="7753"/>
                  </a:lnTo>
                  <a:lnTo>
                    <a:pt x="4355" y="60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88434E0-810F-4764-8184-6F866876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149225"/>
              <a:ext cx="788988" cy="1944688"/>
            </a:xfrm>
            <a:custGeom>
              <a:avLst/>
              <a:gdLst>
                <a:gd name="T0" fmla="*/ 233 w 2550"/>
                <a:gd name="T1" fmla="*/ 1687 h 6285"/>
                <a:gd name="T2" fmla="*/ 292 w 2550"/>
                <a:gd name="T3" fmla="*/ 1972 h 6285"/>
                <a:gd name="T4" fmla="*/ 758 w 2550"/>
                <a:gd name="T5" fmla="*/ 2705 h 6285"/>
                <a:gd name="T6" fmla="*/ 1298 w 2550"/>
                <a:gd name="T7" fmla="*/ 4057 h 6285"/>
                <a:gd name="T8" fmla="*/ 1804 w 2550"/>
                <a:gd name="T9" fmla="*/ 4733 h 6285"/>
                <a:gd name="T10" fmla="*/ 1997 w 2550"/>
                <a:gd name="T11" fmla="*/ 5586 h 6285"/>
                <a:gd name="T12" fmla="*/ 2122 w 2550"/>
                <a:gd name="T13" fmla="*/ 6285 h 6285"/>
                <a:gd name="T14" fmla="*/ 2534 w 2550"/>
                <a:gd name="T15" fmla="*/ 6094 h 6285"/>
                <a:gd name="T16" fmla="*/ 2439 w 2550"/>
                <a:gd name="T17" fmla="*/ 5689 h 6285"/>
                <a:gd name="T18" fmla="*/ 2138 w 2550"/>
                <a:gd name="T19" fmla="*/ 4427 h 6285"/>
                <a:gd name="T20" fmla="*/ 1643 w 2550"/>
                <a:gd name="T21" fmla="*/ 3754 h 6285"/>
                <a:gd name="T22" fmla="*/ 1204 w 2550"/>
                <a:gd name="T23" fmla="*/ 2585 h 6285"/>
                <a:gd name="T24" fmla="*/ 1196 w 2550"/>
                <a:gd name="T25" fmla="*/ 2538 h 6285"/>
                <a:gd name="T26" fmla="*/ 725 w 2550"/>
                <a:gd name="T27" fmla="*/ 1796 h 6285"/>
                <a:gd name="T28" fmla="*/ 677 w 2550"/>
                <a:gd name="T29" fmla="*/ 1564 h 6285"/>
                <a:gd name="T30" fmla="*/ 512 w 2550"/>
                <a:gd name="T31" fmla="*/ 67 h 6285"/>
                <a:gd name="T32" fmla="*/ 0 w 2550"/>
                <a:gd name="T33" fmla="*/ 905 h 6285"/>
                <a:gd name="T34" fmla="*/ 233 w 2550"/>
                <a:gd name="T35" fmla="*/ 1687 h 6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0" h="6285">
                  <a:moveTo>
                    <a:pt x="233" y="1687"/>
                  </a:moveTo>
                  <a:lnTo>
                    <a:pt x="292" y="1972"/>
                  </a:lnTo>
                  <a:lnTo>
                    <a:pt x="758" y="2705"/>
                  </a:lnTo>
                  <a:cubicBezTo>
                    <a:pt x="794" y="2905"/>
                    <a:pt x="947" y="3657"/>
                    <a:pt x="1298" y="4057"/>
                  </a:cubicBezTo>
                  <a:cubicBezTo>
                    <a:pt x="1308" y="4076"/>
                    <a:pt x="1450" y="4348"/>
                    <a:pt x="1804" y="4733"/>
                  </a:cubicBezTo>
                  <a:cubicBezTo>
                    <a:pt x="2075" y="5030"/>
                    <a:pt x="2041" y="5395"/>
                    <a:pt x="1997" y="5586"/>
                  </a:cubicBezTo>
                  <a:cubicBezTo>
                    <a:pt x="1927" y="5887"/>
                    <a:pt x="2080" y="6192"/>
                    <a:pt x="2122" y="6285"/>
                  </a:cubicBezTo>
                  <a:lnTo>
                    <a:pt x="2534" y="6094"/>
                  </a:lnTo>
                  <a:cubicBezTo>
                    <a:pt x="2443" y="5895"/>
                    <a:pt x="2416" y="5786"/>
                    <a:pt x="2439" y="5689"/>
                  </a:cubicBezTo>
                  <a:cubicBezTo>
                    <a:pt x="2503" y="5411"/>
                    <a:pt x="2550" y="4877"/>
                    <a:pt x="2138" y="4427"/>
                  </a:cubicBezTo>
                  <a:cubicBezTo>
                    <a:pt x="1822" y="4081"/>
                    <a:pt x="1646" y="3758"/>
                    <a:pt x="1643" y="3754"/>
                  </a:cubicBezTo>
                  <a:cubicBezTo>
                    <a:pt x="1386" y="3461"/>
                    <a:pt x="1239" y="2811"/>
                    <a:pt x="1204" y="2585"/>
                  </a:cubicBezTo>
                  <a:lnTo>
                    <a:pt x="1196" y="2538"/>
                  </a:lnTo>
                  <a:lnTo>
                    <a:pt x="725" y="1796"/>
                  </a:lnTo>
                  <a:lnTo>
                    <a:pt x="677" y="1564"/>
                  </a:lnTo>
                  <a:cubicBezTo>
                    <a:pt x="969" y="1180"/>
                    <a:pt x="1124" y="214"/>
                    <a:pt x="512" y="67"/>
                  </a:cubicBezTo>
                  <a:cubicBezTo>
                    <a:pt x="234" y="0"/>
                    <a:pt x="0" y="440"/>
                    <a:pt x="0" y="905"/>
                  </a:cubicBezTo>
                  <a:cubicBezTo>
                    <a:pt x="0" y="1256"/>
                    <a:pt x="43" y="1578"/>
                    <a:pt x="233" y="16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5DDEF57-6E16-4163-8DD0-FDC38275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284163"/>
              <a:ext cx="339725" cy="327025"/>
            </a:xfrm>
            <a:custGeom>
              <a:avLst/>
              <a:gdLst>
                <a:gd name="T0" fmla="*/ 528 w 1100"/>
                <a:gd name="T1" fmla="*/ 1056 h 1056"/>
                <a:gd name="T2" fmla="*/ 1057 w 1100"/>
                <a:gd name="T3" fmla="*/ 528 h 1056"/>
                <a:gd name="T4" fmla="*/ 528 w 1100"/>
                <a:gd name="T5" fmla="*/ 0 h 1056"/>
                <a:gd name="T6" fmla="*/ 0 w 1100"/>
                <a:gd name="T7" fmla="*/ 528 h 1056"/>
                <a:gd name="T8" fmla="*/ 528 w 1100"/>
                <a:gd name="T9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56">
                  <a:moveTo>
                    <a:pt x="528" y="1056"/>
                  </a:moveTo>
                  <a:cubicBezTo>
                    <a:pt x="820" y="1056"/>
                    <a:pt x="980" y="1034"/>
                    <a:pt x="1057" y="528"/>
                  </a:cubicBezTo>
                  <a:cubicBezTo>
                    <a:pt x="1100" y="240"/>
                    <a:pt x="820" y="0"/>
                    <a:pt x="528" y="0"/>
                  </a:cubicBezTo>
                  <a:cubicBezTo>
                    <a:pt x="237" y="0"/>
                    <a:pt x="0" y="237"/>
                    <a:pt x="0" y="528"/>
                  </a:cubicBezTo>
                  <a:cubicBezTo>
                    <a:pt x="0" y="820"/>
                    <a:pt x="237" y="1056"/>
                    <a:pt x="528" y="10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EE2218B-B814-443C-A3C3-0DE38E84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127000"/>
              <a:ext cx="174625" cy="168275"/>
            </a:xfrm>
            <a:custGeom>
              <a:avLst/>
              <a:gdLst>
                <a:gd name="T0" fmla="*/ 273 w 566"/>
                <a:gd name="T1" fmla="*/ 546 h 546"/>
                <a:gd name="T2" fmla="*/ 545 w 566"/>
                <a:gd name="T3" fmla="*/ 273 h 546"/>
                <a:gd name="T4" fmla="*/ 273 w 566"/>
                <a:gd name="T5" fmla="*/ 0 h 546"/>
                <a:gd name="T6" fmla="*/ 0 w 566"/>
                <a:gd name="T7" fmla="*/ 273 h 546"/>
                <a:gd name="T8" fmla="*/ 273 w 566"/>
                <a:gd name="T9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6" h="546">
                  <a:moveTo>
                    <a:pt x="273" y="546"/>
                  </a:moveTo>
                  <a:cubicBezTo>
                    <a:pt x="423" y="546"/>
                    <a:pt x="534" y="423"/>
                    <a:pt x="545" y="273"/>
                  </a:cubicBezTo>
                  <a:cubicBezTo>
                    <a:pt x="566" y="0"/>
                    <a:pt x="423" y="0"/>
                    <a:pt x="273" y="0"/>
                  </a:cubicBezTo>
                  <a:cubicBezTo>
                    <a:pt x="122" y="0"/>
                    <a:pt x="0" y="123"/>
                    <a:pt x="0" y="273"/>
                  </a:cubicBezTo>
                  <a:cubicBezTo>
                    <a:pt x="0" y="424"/>
                    <a:pt x="122" y="546"/>
                    <a:pt x="273" y="5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2D1C05-CA70-4346-A3B1-96D591B43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5" y="835025"/>
              <a:ext cx="231775" cy="257175"/>
            </a:xfrm>
            <a:custGeom>
              <a:avLst/>
              <a:gdLst>
                <a:gd name="T0" fmla="*/ 0 w 747"/>
                <a:gd name="T1" fmla="*/ 455 h 829"/>
                <a:gd name="T2" fmla="*/ 374 w 747"/>
                <a:gd name="T3" fmla="*/ 829 h 829"/>
                <a:gd name="T4" fmla="*/ 747 w 747"/>
                <a:gd name="T5" fmla="*/ 455 h 829"/>
                <a:gd name="T6" fmla="*/ 374 w 747"/>
                <a:gd name="T7" fmla="*/ 0 h 829"/>
                <a:gd name="T8" fmla="*/ 0 w 747"/>
                <a:gd name="T9" fmla="*/ 45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829">
                  <a:moveTo>
                    <a:pt x="0" y="455"/>
                  </a:moveTo>
                  <a:cubicBezTo>
                    <a:pt x="0" y="661"/>
                    <a:pt x="167" y="829"/>
                    <a:pt x="374" y="829"/>
                  </a:cubicBezTo>
                  <a:cubicBezTo>
                    <a:pt x="580" y="829"/>
                    <a:pt x="747" y="661"/>
                    <a:pt x="747" y="455"/>
                  </a:cubicBezTo>
                  <a:cubicBezTo>
                    <a:pt x="747" y="249"/>
                    <a:pt x="580" y="0"/>
                    <a:pt x="374" y="0"/>
                  </a:cubicBezTo>
                  <a:cubicBezTo>
                    <a:pt x="81" y="0"/>
                    <a:pt x="0" y="249"/>
                    <a:pt x="0" y="4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9F7F17-D27A-4F0D-B529-F6C6F68C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482600"/>
              <a:ext cx="403225" cy="349250"/>
            </a:xfrm>
            <a:custGeom>
              <a:avLst/>
              <a:gdLst>
                <a:gd name="T0" fmla="*/ 0 w 1302"/>
                <a:gd name="T1" fmla="*/ 482 h 1125"/>
                <a:gd name="T2" fmla="*/ 700 w 1302"/>
                <a:gd name="T3" fmla="*/ 1125 h 1125"/>
                <a:gd name="T4" fmla="*/ 1302 w 1302"/>
                <a:gd name="T5" fmla="*/ 482 h 1125"/>
                <a:gd name="T6" fmla="*/ 651 w 1302"/>
                <a:gd name="T7" fmla="*/ 0 h 1125"/>
                <a:gd name="T8" fmla="*/ 0 w 1302"/>
                <a:gd name="T9" fmla="*/ 482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1125">
                  <a:moveTo>
                    <a:pt x="0" y="482"/>
                  </a:moveTo>
                  <a:cubicBezTo>
                    <a:pt x="0" y="749"/>
                    <a:pt x="129" y="1125"/>
                    <a:pt x="700" y="1125"/>
                  </a:cubicBezTo>
                  <a:cubicBezTo>
                    <a:pt x="1060" y="1125"/>
                    <a:pt x="1302" y="749"/>
                    <a:pt x="1302" y="482"/>
                  </a:cubicBezTo>
                  <a:cubicBezTo>
                    <a:pt x="1302" y="216"/>
                    <a:pt x="1011" y="0"/>
                    <a:pt x="651" y="0"/>
                  </a:cubicBezTo>
                  <a:cubicBezTo>
                    <a:pt x="291" y="0"/>
                    <a:pt x="0" y="216"/>
                    <a:pt x="0" y="4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6DE2AD-36C9-4838-AF60-3D0A0178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250825"/>
              <a:ext cx="136525" cy="153988"/>
            </a:xfrm>
            <a:custGeom>
              <a:avLst/>
              <a:gdLst>
                <a:gd name="T0" fmla="*/ 220 w 441"/>
                <a:gd name="T1" fmla="*/ 441 h 501"/>
                <a:gd name="T2" fmla="*/ 441 w 441"/>
                <a:gd name="T3" fmla="*/ 221 h 501"/>
                <a:gd name="T4" fmla="*/ 220 w 441"/>
                <a:gd name="T5" fmla="*/ 0 h 501"/>
                <a:gd name="T6" fmla="*/ 0 w 441"/>
                <a:gd name="T7" fmla="*/ 221 h 501"/>
                <a:gd name="T8" fmla="*/ 220 w 441"/>
                <a:gd name="T9" fmla="*/ 44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501">
                  <a:moveTo>
                    <a:pt x="220" y="441"/>
                  </a:moveTo>
                  <a:cubicBezTo>
                    <a:pt x="335" y="402"/>
                    <a:pt x="441" y="342"/>
                    <a:pt x="441" y="221"/>
                  </a:cubicBezTo>
                  <a:cubicBezTo>
                    <a:pt x="441" y="99"/>
                    <a:pt x="342" y="0"/>
                    <a:pt x="220" y="0"/>
                  </a:cubicBezTo>
                  <a:cubicBezTo>
                    <a:pt x="99" y="0"/>
                    <a:pt x="0" y="99"/>
                    <a:pt x="0" y="221"/>
                  </a:cubicBezTo>
                  <a:cubicBezTo>
                    <a:pt x="0" y="342"/>
                    <a:pt x="44" y="501"/>
                    <a:pt x="220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DE884900-FE66-4333-9706-BDF30FF5F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989013"/>
              <a:ext cx="266700" cy="2381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5587080-B22F-451B-B2C0-CD1E0FFD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0" y="814388"/>
              <a:ext cx="138113" cy="152400"/>
            </a:xfrm>
            <a:custGeom>
              <a:avLst/>
              <a:gdLst>
                <a:gd name="T0" fmla="*/ 223 w 445"/>
                <a:gd name="T1" fmla="*/ 51 h 496"/>
                <a:gd name="T2" fmla="*/ 0 w 445"/>
                <a:gd name="T3" fmla="*/ 274 h 496"/>
                <a:gd name="T4" fmla="*/ 223 w 445"/>
                <a:gd name="T5" fmla="*/ 496 h 496"/>
                <a:gd name="T6" fmla="*/ 445 w 445"/>
                <a:gd name="T7" fmla="*/ 274 h 496"/>
                <a:gd name="T8" fmla="*/ 223 w 445"/>
                <a:gd name="T9" fmla="*/ 5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96">
                  <a:moveTo>
                    <a:pt x="223" y="51"/>
                  </a:moveTo>
                  <a:cubicBezTo>
                    <a:pt x="107" y="92"/>
                    <a:pt x="0" y="151"/>
                    <a:pt x="0" y="274"/>
                  </a:cubicBezTo>
                  <a:cubicBezTo>
                    <a:pt x="0" y="396"/>
                    <a:pt x="100" y="496"/>
                    <a:pt x="223" y="496"/>
                  </a:cubicBezTo>
                  <a:cubicBezTo>
                    <a:pt x="346" y="496"/>
                    <a:pt x="445" y="396"/>
                    <a:pt x="445" y="274"/>
                  </a:cubicBezTo>
                  <a:cubicBezTo>
                    <a:pt x="445" y="151"/>
                    <a:pt x="367" y="0"/>
                    <a:pt x="223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22DA074-74F5-4DE9-B93A-BF19EA8B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975" y="1073150"/>
              <a:ext cx="333375" cy="2905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3238CB4-8206-4A38-BFFC-A5FE4095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57200"/>
              <a:ext cx="960438" cy="1375186"/>
            </a:xfrm>
            <a:custGeom>
              <a:avLst/>
              <a:gdLst>
                <a:gd name="T0" fmla="*/ 1336 w 3102"/>
                <a:gd name="T1" fmla="*/ 4443 h 4462"/>
                <a:gd name="T2" fmla="*/ 2356 w 3102"/>
                <a:gd name="T3" fmla="*/ 3890 h 4462"/>
                <a:gd name="T4" fmla="*/ 3102 w 3102"/>
                <a:gd name="T5" fmla="*/ 2928 h 4462"/>
                <a:gd name="T6" fmla="*/ 2807 w 3102"/>
                <a:gd name="T7" fmla="*/ 2452 h 4462"/>
                <a:gd name="T8" fmla="*/ 2688 w 3102"/>
                <a:gd name="T9" fmla="*/ 1303 h 4462"/>
                <a:gd name="T10" fmla="*/ 1611 w 3102"/>
                <a:gd name="T11" fmla="*/ 0 h 4462"/>
                <a:gd name="T12" fmla="*/ 1309 w 3102"/>
                <a:gd name="T13" fmla="*/ 282 h 4462"/>
                <a:gd name="T14" fmla="*/ 830 w 3102"/>
                <a:gd name="T15" fmla="*/ 1419 h 4462"/>
                <a:gd name="T16" fmla="*/ 1529 w 3102"/>
                <a:gd name="T17" fmla="*/ 2588 h 4462"/>
                <a:gd name="T18" fmla="*/ 232 w 3102"/>
                <a:gd name="T19" fmla="*/ 2306 h 4462"/>
                <a:gd name="T20" fmla="*/ 0 w 3102"/>
                <a:gd name="T21" fmla="*/ 2928 h 4462"/>
                <a:gd name="T22" fmla="*/ 362 w 3102"/>
                <a:gd name="T23" fmla="*/ 4167 h 4462"/>
                <a:gd name="T24" fmla="*/ 1336 w 3102"/>
                <a:gd name="T25" fmla="*/ 4443 h 4462"/>
                <a:gd name="connsiteX0" fmla="*/ 4307 w 10000"/>
                <a:gd name="connsiteY0" fmla="*/ 9957 h 9957"/>
                <a:gd name="connsiteX1" fmla="*/ 7595 w 10000"/>
                <a:gd name="connsiteY1" fmla="*/ 8718 h 9957"/>
                <a:gd name="connsiteX2" fmla="*/ 8872 w 10000"/>
                <a:gd name="connsiteY2" fmla="*/ 7484 h 9957"/>
                <a:gd name="connsiteX3" fmla="*/ 10000 w 10000"/>
                <a:gd name="connsiteY3" fmla="*/ 6562 h 9957"/>
                <a:gd name="connsiteX4" fmla="*/ 9049 w 10000"/>
                <a:gd name="connsiteY4" fmla="*/ 5495 h 9957"/>
                <a:gd name="connsiteX5" fmla="*/ 8665 w 10000"/>
                <a:gd name="connsiteY5" fmla="*/ 2920 h 9957"/>
                <a:gd name="connsiteX6" fmla="*/ 5193 w 10000"/>
                <a:gd name="connsiteY6" fmla="*/ 0 h 9957"/>
                <a:gd name="connsiteX7" fmla="*/ 4220 w 10000"/>
                <a:gd name="connsiteY7" fmla="*/ 632 h 9957"/>
                <a:gd name="connsiteX8" fmla="*/ 2676 w 10000"/>
                <a:gd name="connsiteY8" fmla="*/ 3180 h 9957"/>
                <a:gd name="connsiteX9" fmla="*/ 4929 w 10000"/>
                <a:gd name="connsiteY9" fmla="*/ 5800 h 9957"/>
                <a:gd name="connsiteX10" fmla="*/ 748 w 10000"/>
                <a:gd name="connsiteY10" fmla="*/ 5168 h 9957"/>
                <a:gd name="connsiteX11" fmla="*/ 0 w 10000"/>
                <a:gd name="connsiteY11" fmla="*/ 6562 h 9957"/>
                <a:gd name="connsiteX12" fmla="*/ 1167 w 10000"/>
                <a:gd name="connsiteY12" fmla="*/ 9339 h 9957"/>
                <a:gd name="connsiteX13" fmla="*/ 4307 w 10000"/>
                <a:gd name="connsiteY13" fmla="*/ 9957 h 9957"/>
                <a:gd name="connsiteX0" fmla="*/ 4307 w 10000"/>
                <a:gd name="connsiteY0" fmla="*/ 10000 h 10000"/>
                <a:gd name="connsiteX1" fmla="*/ 7595 w 10000"/>
                <a:gd name="connsiteY1" fmla="*/ 8756 h 10000"/>
                <a:gd name="connsiteX2" fmla="*/ 9286 w 10000"/>
                <a:gd name="connsiteY2" fmla="*/ 7863 h 10000"/>
                <a:gd name="connsiteX3" fmla="*/ 10000 w 10000"/>
                <a:gd name="connsiteY3" fmla="*/ 6590 h 10000"/>
                <a:gd name="connsiteX4" fmla="*/ 9049 w 10000"/>
                <a:gd name="connsiteY4" fmla="*/ 5519 h 10000"/>
                <a:gd name="connsiteX5" fmla="*/ 8665 w 10000"/>
                <a:gd name="connsiteY5" fmla="*/ 2933 h 10000"/>
                <a:gd name="connsiteX6" fmla="*/ 5193 w 10000"/>
                <a:gd name="connsiteY6" fmla="*/ 0 h 10000"/>
                <a:gd name="connsiteX7" fmla="*/ 4220 w 10000"/>
                <a:gd name="connsiteY7" fmla="*/ 635 h 10000"/>
                <a:gd name="connsiteX8" fmla="*/ 2676 w 10000"/>
                <a:gd name="connsiteY8" fmla="*/ 3194 h 10000"/>
                <a:gd name="connsiteX9" fmla="*/ 4929 w 10000"/>
                <a:gd name="connsiteY9" fmla="*/ 5825 h 10000"/>
                <a:gd name="connsiteX10" fmla="*/ 748 w 10000"/>
                <a:gd name="connsiteY10" fmla="*/ 5190 h 10000"/>
                <a:gd name="connsiteX11" fmla="*/ 0 w 10000"/>
                <a:gd name="connsiteY11" fmla="*/ 6590 h 10000"/>
                <a:gd name="connsiteX12" fmla="*/ 1167 w 10000"/>
                <a:gd name="connsiteY12" fmla="*/ 9379 h 10000"/>
                <a:gd name="connsiteX13" fmla="*/ 4307 w 10000"/>
                <a:gd name="connsiteY1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0" h="10000">
                  <a:moveTo>
                    <a:pt x="4307" y="10000"/>
                  </a:moveTo>
                  <a:lnTo>
                    <a:pt x="7595" y="8756"/>
                  </a:lnTo>
                  <a:lnTo>
                    <a:pt x="9286" y="7863"/>
                  </a:lnTo>
                  <a:lnTo>
                    <a:pt x="10000" y="6590"/>
                  </a:lnTo>
                  <a:lnTo>
                    <a:pt x="9049" y="5519"/>
                  </a:lnTo>
                  <a:cubicBezTo>
                    <a:pt x="9049" y="5519"/>
                    <a:pt x="9155" y="4162"/>
                    <a:pt x="8665" y="2933"/>
                  </a:cubicBezTo>
                  <a:cubicBezTo>
                    <a:pt x="8108" y="1540"/>
                    <a:pt x="5193" y="0"/>
                    <a:pt x="5193" y="0"/>
                  </a:cubicBezTo>
                  <a:lnTo>
                    <a:pt x="4220" y="635"/>
                  </a:lnTo>
                  <a:cubicBezTo>
                    <a:pt x="4220" y="635"/>
                    <a:pt x="2611" y="1810"/>
                    <a:pt x="2676" y="3194"/>
                  </a:cubicBezTo>
                  <a:cubicBezTo>
                    <a:pt x="2727" y="4326"/>
                    <a:pt x="4929" y="5825"/>
                    <a:pt x="4929" y="5825"/>
                  </a:cubicBezTo>
                  <a:lnTo>
                    <a:pt x="748" y="5190"/>
                  </a:lnTo>
                  <a:lnTo>
                    <a:pt x="0" y="6590"/>
                  </a:lnTo>
                  <a:cubicBezTo>
                    <a:pt x="0" y="6590"/>
                    <a:pt x="142" y="8717"/>
                    <a:pt x="1167" y="9379"/>
                  </a:cubicBezTo>
                  <a:cubicBezTo>
                    <a:pt x="2192" y="10043"/>
                    <a:pt x="4307" y="10000"/>
                    <a:pt x="4307" y="100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8ABFE680-B7CA-4398-8F8F-0E6ACFBC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327150"/>
              <a:ext cx="1851025" cy="1184275"/>
            </a:xfrm>
            <a:custGeom>
              <a:avLst/>
              <a:gdLst>
                <a:gd name="T0" fmla="*/ 5854 w 5983"/>
                <a:gd name="T1" fmla="*/ 1338 h 3830"/>
                <a:gd name="T2" fmla="*/ 5983 w 5983"/>
                <a:gd name="T3" fmla="*/ 990 h 3830"/>
                <a:gd name="T4" fmla="*/ 3888 w 5983"/>
                <a:gd name="T5" fmla="*/ 426 h 3830"/>
                <a:gd name="T6" fmla="*/ 2305 w 5983"/>
                <a:gd name="T7" fmla="*/ 523 h 3830"/>
                <a:gd name="T8" fmla="*/ 2364 w 5983"/>
                <a:gd name="T9" fmla="*/ 227 h 3830"/>
                <a:gd name="T10" fmla="*/ 2177 w 5983"/>
                <a:gd name="T11" fmla="*/ 2 h 3830"/>
                <a:gd name="T12" fmla="*/ 1847 w 5983"/>
                <a:gd name="T13" fmla="*/ 120 h 3830"/>
                <a:gd name="T14" fmla="*/ 935 w 5983"/>
                <a:gd name="T15" fmla="*/ 1296 h 3830"/>
                <a:gd name="T16" fmla="*/ 243 w 5983"/>
                <a:gd name="T17" fmla="*/ 2496 h 3830"/>
                <a:gd name="T18" fmla="*/ 0 w 5983"/>
                <a:gd name="T19" fmla="*/ 2752 h 3830"/>
                <a:gd name="T20" fmla="*/ 224 w 5983"/>
                <a:gd name="T21" fmla="*/ 2882 h 3830"/>
                <a:gd name="T22" fmla="*/ 1229 w 5983"/>
                <a:gd name="T23" fmla="*/ 1930 h 3830"/>
                <a:gd name="T24" fmla="*/ 1777 w 5983"/>
                <a:gd name="T25" fmla="*/ 1310 h 3830"/>
                <a:gd name="T26" fmla="*/ 1372 w 5983"/>
                <a:gd name="T27" fmla="*/ 2403 h 3830"/>
                <a:gd name="T28" fmla="*/ 2192 w 5983"/>
                <a:gd name="T29" fmla="*/ 3645 h 3830"/>
                <a:gd name="T30" fmla="*/ 3484 w 5983"/>
                <a:gd name="T31" fmla="*/ 3488 h 3830"/>
                <a:gd name="T32" fmla="*/ 3954 w 5983"/>
                <a:gd name="T33" fmla="*/ 3033 h 3830"/>
                <a:gd name="T34" fmla="*/ 3180 w 5983"/>
                <a:gd name="T35" fmla="*/ 1933 h 3830"/>
                <a:gd name="T36" fmla="*/ 4222 w 5983"/>
                <a:gd name="T37" fmla="*/ 2267 h 3830"/>
                <a:gd name="T38" fmla="*/ 5491 w 5983"/>
                <a:gd name="T39" fmla="*/ 1818 h 3830"/>
                <a:gd name="T40" fmla="*/ 5854 w 5983"/>
                <a:gd name="T41" fmla="*/ 1338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83" h="3830">
                  <a:moveTo>
                    <a:pt x="5854" y="1338"/>
                  </a:moveTo>
                  <a:lnTo>
                    <a:pt x="5983" y="990"/>
                  </a:lnTo>
                  <a:cubicBezTo>
                    <a:pt x="5983" y="990"/>
                    <a:pt x="4887" y="488"/>
                    <a:pt x="3888" y="426"/>
                  </a:cubicBezTo>
                  <a:cubicBezTo>
                    <a:pt x="3085" y="375"/>
                    <a:pt x="2305" y="523"/>
                    <a:pt x="2305" y="523"/>
                  </a:cubicBezTo>
                  <a:lnTo>
                    <a:pt x="2364" y="227"/>
                  </a:lnTo>
                  <a:cubicBezTo>
                    <a:pt x="2364" y="227"/>
                    <a:pt x="2321" y="3"/>
                    <a:pt x="2177" y="2"/>
                  </a:cubicBezTo>
                  <a:cubicBezTo>
                    <a:pt x="2033" y="0"/>
                    <a:pt x="1847" y="120"/>
                    <a:pt x="1847" y="120"/>
                  </a:cubicBezTo>
                  <a:lnTo>
                    <a:pt x="935" y="1296"/>
                  </a:lnTo>
                  <a:lnTo>
                    <a:pt x="243" y="2496"/>
                  </a:lnTo>
                  <a:lnTo>
                    <a:pt x="0" y="2752"/>
                  </a:lnTo>
                  <a:lnTo>
                    <a:pt x="224" y="2882"/>
                  </a:lnTo>
                  <a:lnTo>
                    <a:pt x="1229" y="1930"/>
                  </a:lnTo>
                  <a:lnTo>
                    <a:pt x="1777" y="1310"/>
                  </a:lnTo>
                  <a:lnTo>
                    <a:pt x="1372" y="2403"/>
                  </a:lnTo>
                  <a:cubicBezTo>
                    <a:pt x="1372" y="2403"/>
                    <a:pt x="1330" y="3463"/>
                    <a:pt x="2192" y="3645"/>
                  </a:cubicBezTo>
                  <a:cubicBezTo>
                    <a:pt x="3061" y="3830"/>
                    <a:pt x="3484" y="3488"/>
                    <a:pt x="3484" y="3488"/>
                  </a:cubicBezTo>
                  <a:lnTo>
                    <a:pt x="3954" y="3033"/>
                  </a:lnTo>
                  <a:lnTo>
                    <a:pt x="3180" y="1933"/>
                  </a:lnTo>
                  <a:cubicBezTo>
                    <a:pt x="3180" y="1933"/>
                    <a:pt x="3844" y="2267"/>
                    <a:pt x="4222" y="2267"/>
                  </a:cubicBezTo>
                  <a:cubicBezTo>
                    <a:pt x="4711" y="2267"/>
                    <a:pt x="4989" y="2216"/>
                    <a:pt x="5491" y="1818"/>
                  </a:cubicBezTo>
                  <a:cubicBezTo>
                    <a:pt x="5755" y="1608"/>
                    <a:pt x="5854" y="1338"/>
                    <a:pt x="5854" y="1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E3F1D78-4D33-4C31-A959-00D4E6D0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275" y="403225"/>
              <a:ext cx="776288" cy="1938338"/>
            </a:xfrm>
            <a:custGeom>
              <a:avLst/>
              <a:gdLst>
                <a:gd name="T0" fmla="*/ 450 w 2512"/>
                <a:gd name="T1" fmla="*/ 1400 h 6263"/>
                <a:gd name="T2" fmla="*/ 446 w 2512"/>
                <a:gd name="T3" fmla="*/ 2554 h 6263"/>
                <a:gd name="T4" fmla="*/ 1708 w 2512"/>
                <a:gd name="T5" fmla="*/ 4227 h 6263"/>
                <a:gd name="T6" fmla="*/ 1686 w 2512"/>
                <a:gd name="T7" fmla="*/ 5677 h 6263"/>
                <a:gd name="T8" fmla="*/ 1674 w 2512"/>
                <a:gd name="T9" fmla="*/ 5720 h 6263"/>
                <a:gd name="T10" fmla="*/ 1600 w 2512"/>
                <a:gd name="T11" fmla="*/ 6183 h 6263"/>
                <a:gd name="T12" fmla="*/ 1977 w 2512"/>
                <a:gd name="T13" fmla="*/ 6254 h 6263"/>
                <a:gd name="T14" fmla="*/ 1995 w 2512"/>
                <a:gd name="T15" fmla="*/ 6263 h 6263"/>
                <a:gd name="T16" fmla="*/ 2137 w 2512"/>
                <a:gd name="T17" fmla="*/ 5750 h 6263"/>
                <a:gd name="T18" fmla="*/ 2131 w 2512"/>
                <a:gd name="T19" fmla="*/ 4037 h 6263"/>
                <a:gd name="T20" fmla="*/ 1991 w 2512"/>
                <a:gd name="T21" fmla="*/ 2131 h 6263"/>
                <a:gd name="T22" fmla="*/ 2386 w 2512"/>
                <a:gd name="T23" fmla="*/ 1093 h 6263"/>
                <a:gd name="T24" fmla="*/ 1565 w 2512"/>
                <a:gd name="T25" fmla="*/ 1040 h 6263"/>
                <a:gd name="T26" fmla="*/ 1547 w 2512"/>
                <a:gd name="T27" fmla="*/ 2021 h 6263"/>
                <a:gd name="T28" fmla="*/ 1530 w 2512"/>
                <a:gd name="T29" fmla="*/ 3456 h 6263"/>
                <a:gd name="T30" fmla="*/ 889 w 2512"/>
                <a:gd name="T31" fmla="*/ 2458 h 6263"/>
                <a:gd name="T32" fmla="*/ 857 w 2512"/>
                <a:gd name="T33" fmla="*/ 1109 h 6263"/>
                <a:gd name="T34" fmla="*/ 1025 w 2512"/>
                <a:gd name="T35" fmla="*/ 608 h 6263"/>
                <a:gd name="T36" fmla="*/ 498 w 2512"/>
                <a:gd name="T37" fmla="*/ 70 h 6263"/>
                <a:gd name="T38" fmla="*/ 52 w 2512"/>
                <a:gd name="T39" fmla="*/ 625 h 6263"/>
                <a:gd name="T40" fmla="*/ 450 w 2512"/>
                <a:gd name="T41" fmla="*/ 1400 h 6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2" h="6263">
                  <a:moveTo>
                    <a:pt x="450" y="1400"/>
                  </a:moveTo>
                  <a:lnTo>
                    <a:pt x="446" y="2554"/>
                  </a:lnTo>
                  <a:cubicBezTo>
                    <a:pt x="636" y="3336"/>
                    <a:pt x="1461" y="4033"/>
                    <a:pt x="1708" y="4227"/>
                  </a:cubicBezTo>
                  <a:cubicBezTo>
                    <a:pt x="1864" y="4948"/>
                    <a:pt x="1690" y="5664"/>
                    <a:pt x="1686" y="5677"/>
                  </a:cubicBezTo>
                  <a:lnTo>
                    <a:pt x="1674" y="5720"/>
                  </a:lnTo>
                  <a:lnTo>
                    <a:pt x="1600" y="6183"/>
                  </a:lnTo>
                  <a:cubicBezTo>
                    <a:pt x="1600" y="6183"/>
                    <a:pt x="1995" y="6263"/>
                    <a:pt x="1977" y="6254"/>
                  </a:cubicBezTo>
                  <a:cubicBezTo>
                    <a:pt x="1970" y="6251"/>
                    <a:pt x="1989" y="6260"/>
                    <a:pt x="1995" y="6263"/>
                  </a:cubicBezTo>
                  <a:cubicBezTo>
                    <a:pt x="2043" y="6108"/>
                    <a:pt x="2098" y="5919"/>
                    <a:pt x="2137" y="5750"/>
                  </a:cubicBezTo>
                  <a:cubicBezTo>
                    <a:pt x="2205" y="5491"/>
                    <a:pt x="2338" y="4791"/>
                    <a:pt x="2131" y="4037"/>
                  </a:cubicBezTo>
                  <a:cubicBezTo>
                    <a:pt x="1793" y="2806"/>
                    <a:pt x="1932" y="2518"/>
                    <a:pt x="1991" y="2131"/>
                  </a:cubicBezTo>
                  <a:cubicBezTo>
                    <a:pt x="2334" y="1998"/>
                    <a:pt x="2512" y="1413"/>
                    <a:pt x="2386" y="1093"/>
                  </a:cubicBezTo>
                  <a:cubicBezTo>
                    <a:pt x="2223" y="680"/>
                    <a:pt x="1722" y="570"/>
                    <a:pt x="1565" y="1040"/>
                  </a:cubicBezTo>
                  <a:cubicBezTo>
                    <a:pt x="1435" y="1430"/>
                    <a:pt x="1409" y="1829"/>
                    <a:pt x="1547" y="2021"/>
                  </a:cubicBezTo>
                  <a:cubicBezTo>
                    <a:pt x="1489" y="2370"/>
                    <a:pt x="1347" y="2493"/>
                    <a:pt x="1530" y="3456"/>
                  </a:cubicBezTo>
                  <a:cubicBezTo>
                    <a:pt x="1264" y="3184"/>
                    <a:pt x="978" y="2822"/>
                    <a:pt x="889" y="2458"/>
                  </a:cubicBezTo>
                  <a:lnTo>
                    <a:pt x="857" y="1109"/>
                  </a:lnTo>
                  <a:cubicBezTo>
                    <a:pt x="941" y="971"/>
                    <a:pt x="1005" y="797"/>
                    <a:pt x="1025" y="608"/>
                  </a:cubicBezTo>
                  <a:cubicBezTo>
                    <a:pt x="1068" y="212"/>
                    <a:pt x="752" y="0"/>
                    <a:pt x="498" y="70"/>
                  </a:cubicBezTo>
                  <a:cubicBezTo>
                    <a:pt x="327" y="117"/>
                    <a:pt x="112" y="186"/>
                    <a:pt x="52" y="625"/>
                  </a:cubicBezTo>
                  <a:cubicBezTo>
                    <a:pt x="0" y="1007"/>
                    <a:pt x="246" y="1356"/>
                    <a:pt x="450" y="14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6862DDC7-CBEF-41FE-A389-E5B0845C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887413"/>
              <a:ext cx="776288" cy="1681163"/>
            </a:xfrm>
            <a:custGeom>
              <a:avLst/>
              <a:gdLst>
                <a:gd name="T0" fmla="*/ 131 w 2508"/>
                <a:gd name="T1" fmla="*/ 4642 h 5435"/>
                <a:gd name="T2" fmla="*/ 0 w 2508"/>
                <a:gd name="T3" fmla="*/ 5433 h 5435"/>
                <a:gd name="T4" fmla="*/ 372 w 2508"/>
                <a:gd name="T5" fmla="*/ 5433 h 5435"/>
                <a:gd name="T6" fmla="*/ 801 w 2508"/>
                <a:gd name="T7" fmla="*/ 4860 h 5435"/>
                <a:gd name="T8" fmla="*/ 1059 w 2508"/>
                <a:gd name="T9" fmla="*/ 4592 h 5435"/>
                <a:gd name="T10" fmla="*/ 1752 w 2508"/>
                <a:gd name="T11" fmla="*/ 3433 h 5435"/>
                <a:gd name="T12" fmla="*/ 2041 w 2508"/>
                <a:gd name="T13" fmla="*/ 2800 h 5435"/>
                <a:gd name="T14" fmla="*/ 2295 w 2508"/>
                <a:gd name="T15" fmla="*/ 1653 h 5435"/>
                <a:gd name="T16" fmla="*/ 1482 w 2508"/>
                <a:gd name="T17" fmla="*/ 1783 h 5435"/>
                <a:gd name="T18" fmla="*/ 1606 w 2508"/>
                <a:gd name="T19" fmla="*/ 2657 h 5435"/>
                <a:gd name="T20" fmla="*/ 1358 w 2508"/>
                <a:gd name="T21" fmla="*/ 3336 h 5435"/>
                <a:gd name="T22" fmla="*/ 636 w 2508"/>
                <a:gd name="T23" fmla="*/ 4417 h 5435"/>
                <a:gd name="T24" fmla="*/ 795 w 2508"/>
                <a:gd name="T25" fmla="*/ 3868 h 5435"/>
                <a:gd name="T26" fmla="*/ 980 w 2508"/>
                <a:gd name="T27" fmla="*/ 1595 h 5435"/>
                <a:gd name="T28" fmla="*/ 1349 w 2508"/>
                <a:gd name="T29" fmla="*/ 444 h 5435"/>
                <a:gd name="T30" fmla="*/ 960 w 2508"/>
                <a:gd name="T31" fmla="*/ 0 h 5435"/>
                <a:gd name="T32" fmla="*/ 489 w 2508"/>
                <a:gd name="T33" fmla="*/ 1844 h 5435"/>
                <a:gd name="T34" fmla="*/ 371 w 2508"/>
                <a:gd name="T35" fmla="*/ 3705 h 5435"/>
                <a:gd name="T36" fmla="*/ 131 w 2508"/>
                <a:gd name="T37" fmla="*/ 4642 h 5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8" h="5435">
                  <a:moveTo>
                    <a:pt x="131" y="4642"/>
                  </a:moveTo>
                  <a:lnTo>
                    <a:pt x="0" y="5433"/>
                  </a:lnTo>
                  <a:cubicBezTo>
                    <a:pt x="7" y="5432"/>
                    <a:pt x="365" y="5435"/>
                    <a:pt x="372" y="5433"/>
                  </a:cubicBezTo>
                  <a:lnTo>
                    <a:pt x="801" y="4860"/>
                  </a:lnTo>
                  <a:cubicBezTo>
                    <a:pt x="868" y="4790"/>
                    <a:pt x="961" y="4693"/>
                    <a:pt x="1059" y="4592"/>
                  </a:cubicBezTo>
                  <a:cubicBezTo>
                    <a:pt x="1347" y="4201"/>
                    <a:pt x="1624" y="3889"/>
                    <a:pt x="1752" y="3433"/>
                  </a:cubicBezTo>
                  <a:cubicBezTo>
                    <a:pt x="1777" y="3345"/>
                    <a:pt x="2028" y="2869"/>
                    <a:pt x="2041" y="2800"/>
                  </a:cubicBezTo>
                  <a:cubicBezTo>
                    <a:pt x="2433" y="2671"/>
                    <a:pt x="2508" y="1965"/>
                    <a:pt x="2295" y="1653"/>
                  </a:cubicBezTo>
                  <a:cubicBezTo>
                    <a:pt x="2045" y="1286"/>
                    <a:pt x="1532" y="1290"/>
                    <a:pt x="1482" y="1783"/>
                  </a:cubicBezTo>
                  <a:cubicBezTo>
                    <a:pt x="1448" y="2128"/>
                    <a:pt x="1486" y="2465"/>
                    <a:pt x="1606" y="2657"/>
                  </a:cubicBezTo>
                  <a:cubicBezTo>
                    <a:pt x="1584" y="2758"/>
                    <a:pt x="1400" y="3205"/>
                    <a:pt x="1358" y="3336"/>
                  </a:cubicBezTo>
                  <a:cubicBezTo>
                    <a:pt x="1206" y="3809"/>
                    <a:pt x="1012" y="4003"/>
                    <a:pt x="636" y="4417"/>
                  </a:cubicBezTo>
                  <a:cubicBezTo>
                    <a:pt x="675" y="4238"/>
                    <a:pt x="727" y="4045"/>
                    <a:pt x="795" y="3868"/>
                  </a:cubicBezTo>
                  <a:cubicBezTo>
                    <a:pt x="931" y="3517"/>
                    <a:pt x="1048" y="2547"/>
                    <a:pt x="980" y="1595"/>
                  </a:cubicBezTo>
                  <a:cubicBezTo>
                    <a:pt x="943" y="1073"/>
                    <a:pt x="1349" y="444"/>
                    <a:pt x="1349" y="444"/>
                  </a:cubicBezTo>
                  <a:lnTo>
                    <a:pt x="960" y="0"/>
                  </a:lnTo>
                  <a:cubicBezTo>
                    <a:pt x="880" y="165"/>
                    <a:pt x="264" y="852"/>
                    <a:pt x="489" y="1844"/>
                  </a:cubicBezTo>
                  <a:cubicBezTo>
                    <a:pt x="654" y="2570"/>
                    <a:pt x="464" y="3465"/>
                    <a:pt x="371" y="3705"/>
                  </a:cubicBezTo>
                  <a:cubicBezTo>
                    <a:pt x="248" y="4023"/>
                    <a:pt x="174" y="4378"/>
                    <a:pt x="131" y="46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489EA640-2A61-4FA1-A750-24523C9D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977900"/>
              <a:ext cx="1173163" cy="1189038"/>
            </a:xfrm>
            <a:custGeom>
              <a:avLst/>
              <a:gdLst>
                <a:gd name="T0" fmla="*/ 3790 w 3790"/>
                <a:gd name="T1" fmla="*/ 3319 h 3842"/>
                <a:gd name="T2" fmla="*/ 3124 w 3790"/>
                <a:gd name="T3" fmla="*/ 2799 h 3842"/>
                <a:gd name="T4" fmla="*/ 2700 w 3790"/>
                <a:gd name="T5" fmla="*/ 0 h 3842"/>
                <a:gd name="T6" fmla="*/ 2184 w 3790"/>
                <a:gd name="T7" fmla="*/ 422 h 3842"/>
                <a:gd name="T8" fmla="*/ 2297 w 3790"/>
                <a:gd name="T9" fmla="*/ 1905 h 3842"/>
                <a:gd name="T10" fmla="*/ 2077 w 3790"/>
                <a:gd name="T11" fmla="*/ 2482 h 3842"/>
                <a:gd name="T12" fmla="*/ 1759 w 3790"/>
                <a:gd name="T13" fmla="*/ 1068 h 3842"/>
                <a:gd name="T14" fmla="*/ 1430 w 3790"/>
                <a:gd name="T15" fmla="*/ 1510 h 3842"/>
                <a:gd name="T16" fmla="*/ 1430 w 3790"/>
                <a:gd name="T17" fmla="*/ 2633 h 3842"/>
                <a:gd name="T18" fmla="*/ 997 w 3790"/>
                <a:gd name="T19" fmla="*/ 3121 h 3842"/>
                <a:gd name="T20" fmla="*/ 1120 w 3790"/>
                <a:gd name="T21" fmla="*/ 2369 h 3842"/>
                <a:gd name="T22" fmla="*/ 917 w 3790"/>
                <a:gd name="T23" fmla="*/ 2163 h 3842"/>
                <a:gd name="T24" fmla="*/ 357 w 3790"/>
                <a:gd name="T25" fmla="*/ 2980 h 3842"/>
                <a:gd name="T26" fmla="*/ 0 w 3790"/>
                <a:gd name="T27" fmla="*/ 3842 h 3842"/>
                <a:gd name="T28" fmla="*/ 3531 w 3790"/>
                <a:gd name="T29" fmla="*/ 3842 h 3842"/>
                <a:gd name="T30" fmla="*/ 3790 w 3790"/>
                <a:gd name="T31" fmla="*/ 3319 h 3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0" h="3842">
                  <a:moveTo>
                    <a:pt x="3790" y="3319"/>
                  </a:moveTo>
                  <a:cubicBezTo>
                    <a:pt x="3790" y="3319"/>
                    <a:pt x="3357" y="3166"/>
                    <a:pt x="3124" y="2799"/>
                  </a:cubicBezTo>
                  <a:cubicBezTo>
                    <a:pt x="2731" y="2179"/>
                    <a:pt x="2700" y="0"/>
                    <a:pt x="2700" y="0"/>
                  </a:cubicBezTo>
                  <a:lnTo>
                    <a:pt x="2184" y="422"/>
                  </a:lnTo>
                  <a:lnTo>
                    <a:pt x="2297" y="1905"/>
                  </a:lnTo>
                  <a:lnTo>
                    <a:pt x="2077" y="2482"/>
                  </a:lnTo>
                  <a:lnTo>
                    <a:pt x="1759" y="1068"/>
                  </a:lnTo>
                  <a:lnTo>
                    <a:pt x="1430" y="1510"/>
                  </a:lnTo>
                  <a:lnTo>
                    <a:pt x="1430" y="2633"/>
                  </a:lnTo>
                  <a:lnTo>
                    <a:pt x="997" y="3121"/>
                  </a:lnTo>
                  <a:lnTo>
                    <a:pt x="1120" y="2369"/>
                  </a:lnTo>
                  <a:lnTo>
                    <a:pt x="917" y="2163"/>
                  </a:lnTo>
                  <a:cubicBezTo>
                    <a:pt x="917" y="2163"/>
                    <a:pt x="567" y="2487"/>
                    <a:pt x="357" y="2980"/>
                  </a:cubicBezTo>
                  <a:cubicBezTo>
                    <a:pt x="175" y="3405"/>
                    <a:pt x="0" y="3842"/>
                    <a:pt x="0" y="3842"/>
                  </a:cubicBezTo>
                  <a:lnTo>
                    <a:pt x="3531" y="3842"/>
                  </a:lnTo>
                  <a:lnTo>
                    <a:pt x="3790" y="33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59473C-58E3-4C61-AED7-C6814650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4233863"/>
              <a:ext cx="3048000" cy="2387600"/>
            </a:xfrm>
            <a:custGeom>
              <a:avLst/>
              <a:gdLst>
                <a:gd name="T0" fmla="*/ 5581 w 9849"/>
                <a:gd name="T1" fmla="*/ 5572 h 7719"/>
                <a:gd name="T2" fmla="*/ 4223 w 9849"/>
                <a:gd name="T3" fmla="*/ 4968 h 7719"/>
                <a:gd name="T4" fmla="*/ 3359 w 9849"/>
                <a:gd name="T5" fmla="*/ 3844 h 7719"/>
                <a:gd name="T6" fmla="*/ 3594 w 9849"/>
                <a:gd name="T7" fmla="*/ 2823 h 7719"/>
                <a:gd name="T8" fmla="*/ 5777 w 9849"/>
                <a:gd name="T9" fmla="*/ 2675 h 7719"/>
                <a:gd name="T10" fmla="*/ 7166 w 9849"/>
                <a:gd name="T11" fmla="*/ 2358 h 7719"/>
                <a:gd name="T12" fmla="*/ 8757 w 9849"/>
                <a:gd name="T13" fmla="*/ 1800 h 7719"/>
                <a:gd name="T14" fmla="*/ 9849 w 9849"/>
                <a:gd name="T15" fmla="*/ 418 h 7719"/>
                <a:gd name="T16" fmla="*/ 7638 w 9849"/>
                <a:gd name="T17" fmla="*/ 1656 h 7719"/>
                <a:gd name="T18" fmla="*/ 6594 w 9849"/>
                <a:gd name="T19" fmla="*/ 1858 h 7719"/>
                <a:gd name="T20" fmla="*/ 7430 w 9849"/>
                <a:gd name="T21" fmla="*/ 1018 h 7719"/>
                <a:gd name="T22" fmla="*/ 6234 w 9849"/>
                <a:gd name="T23" fmla="*/ 826 h 7719"/>
                <a:gd name="T24" fmla="*/ 5427 w 9849"/>
                <a:gd name="T25" fmla="*/ 554 h 7719"/>
                <a:gd name="T26" fmla="*/ 4671 w 9849"/>
                <a:gd name="T27" fmla="*/ 1218 h 7719"/>
                <a:gd name="T28" fmla="*/ 4977 w 9849"/>
                <a:gd name="T29" fmla="*/ 2217 h 7719"/>
                <a:gd name="T30" fmla="*/ 3072 w 9849"/>
                <a:gd name="T31" fmla="*/ 2722 h 7719"/>
                <a:gd name="T32" fmla="*/ 3991 w 9849"/>
                <a:gd name="T33" fmla="*/ 1311 h 7719"/>
                <a:gd name="T34" fmla="*/ 3050 w 9849"/>
                <a:gd name="T35" fmla="*/ 387 h 7719"/>
                <a:gd name="T36" fmla="*/ 2587 w 9849"/>
                <a:gd name="T37" fmla="*/ 2001 h 7719"/>
                <a:gd name="T38" fmla="*/ 2071 w 9849"/>
                <a:gd name="T39" fmla="*/ 3290 h 7719"/>
                <a:gd name="T40" fmla="*/ 1704 w 9849"/>
                <a:gd name="T41" fmla="*/ 1347 h 7719"/>
                <a:gd name="T42" fmla="*/ 115 w 9849"/>
                <a:gd name="T43" fmla="*/ 0 h 7719"/>
                <a:gd name="T44" fmla="*/ 1408 w 9849"/>
                <a:gd name="T45" fmla="*/ 2495 h 7719"/>
                <a:gd name="T46" fmla="*/ 1773 w 9849"/>
                <a:gd name="T47" fmla="*/ 3459 h 7719"/>
                <a:gd name="T48" fmla="*/ 1742 w 9849"/>
                <a:gd name="T49" fmla="*/ 3941 h 7719"/>
                <a:gd name="T50" fmla="*/ 2813 w 9849"/>
                <a:gd name="T51" fmla="*/ 3840 h 7719"/>
                <a:gd name="T52" fmla="*/ 2498 w 9849"/>
                <a:gd name="T53" fmla="*/ 4376 h 7719"/>
                <a:gd name="T54" fmla="*/ 3537 w 9849"/>
                <a:gd name="T55" fmla="*/ 5512 h 7719"/>
                <a:gd name="T56" fmla="*/ 4492 w 9849"/>
                <a:gd name="T57" fmla="*/ 5871 h 7719"/>
                <a:gd name="T58" fmla="*/ 5242 w 9849"/>
                <a:gd name="T59" fmla="*/ 5789 h 7719"/>
                <a:gd name="T60" fmla="*/ 5165 w 9849"/>
                <a:gd name="T61" fmla="*/ 6352 h 7719"/>
                <a:gd name="T62" fmla="*/ 6605 w 9849"/>
                <a:gd name="T63" fmla="*/ 7719 h 7719"/>
                <a:gd name="T64" fmla="*/ 6476 w 9849"/>
                <a:gd name="T65" fmla="*/ 6741 h 7719"/>
                <a:gd name="T66" fmla="*/ 6779 w 9849"/>
                <a:gd name="T67" fmla="*/ 5396 h 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9" h="7719">
                  <a:moveTo>
                    <a:pt x="6294" y="5255"/>
                  </a:moveTo>
                  <a:lnTo>
                    <a:pt x="5581" y="5572"/>
                  </a:lnTo>
                  <a:lnTo>
                    <a:pt x="5395" y="5396"/>
                  </a:lnTo>
                  <a:lnTo>
                    <a:pt x="4223" y="4968"/>
                  </a:lnTo>
                  <a:cubicBezTo>
                    <a:pt x="4214" y="4775"/>
                    <a:pt x="4177" y="4491"/>
                    <a:pt x="4047" y="4311"/>
                  </a:cubicBezTo>
                  <a:cubicBezTo>
                    <a:pt x="3886" y="4087"/>
                    <a:pt x="3545" y="3922"/>
                    <a:pt x="3359" y="3844"/>
                  </a:cubicBezTo>
                  <a:lnTo>
                    <a:pt x="3085" y="3130"/>
                  </a:lnTo>
                  <a:lnTo>
                    <a:pt x="3594" y="2823"/>
                  </a:lnTo>
                  <a:lnTo>
                    <a:pt x="5427" y="2475"/>
                  </a:lnTo>
                  <a:lnTo>
                    <a:pt x="5777" y="2675"/>
                  </a:lnTo>
                  <a:lnTo>
                    <a:pt x="6223" y="2156"/>
                  </a:lnTo>
                  <a:lnTo>
                    <a:pt x="7166" y="2358"/>
                  </a:lnTo>
                  <a:lnTo>
                    <a:pt x="8030" y="1800"/>
                  </a:lnTo>
                  <a:lnTo>
                    <a:pt x="8757" y="1800"/>
                  </a:lnTo>
                  <a:lnTo>
                    <a:pt x="9397" y="1185"/>
                  </a:lnTo>
                  <a:lnTo>
                    <a:pt x="9849" y="418"/>
                  </a:lnTo>
                  <a:cubicBezTo>
                    <a:pt x="9849" y="418"/>
                    <a:pt x="9001" y="420"/>
                    <a:pt x="8405" y="702"/>
                  </a:cubicBezTo>
                  <a:cubicBezTo>
                    <a:pt x="8058" y="866"/>
                    <a:pt x="7764" y="1398"/>
                    <a:pt x="7638" y="1656"/>
                  </a:cubicBezTo>
                  <a:lnTo>
                    <a:pt x="7089" y="1946"/>
                  </a:lnTo>
                  <a:lnTo>
                    <a:pt x="6594" y="1858"/>
                  </a:lnTo>
                  <a:lnTo>
                    <a:pt x="6933" y="1606"/>
                  </a:lnTo>
                  <a:lnTo>
                    <a:pt x="7430" y="1018"/>
                  </a:lnTo>
                  <a:lnTo>
                    <a:pt x="7430" y="457"/>
                  </a:lnTo>
                  <a:cubicBezTo>
                    <a:pt x="7430" y="457"/>
                    <a:pt x="6709" y="418"/>
                    <a:pt x="6234" y="826"/>
                  </a:cubicBezTo>
                  <a:cubicBezTo>
                    <a:pt x="5886" y="1125"/>
                    <a:pt x="5565" y="1859"/>
                    <a:pt x="5565" y="1859"/>
                  </a:cubicBezTo>
                  <a:lnTo>
                    <a:pt x="5427" y="554"/>
                  </a:lnTo>
                  <a:lnTo>
                    <a:pt x="4911" y="387"/>
                  </a:lnTo>
                  <a:lnTo>
                    <a:pt x="4671" y="1218"/>
                  </a:lnTo>
                  <a:lnTo>
                    <a:pt x="4234" y="1793"/>
                  </a:lnTo>
                  <a:lnTo>
                    <a:pt x="4977" y="2217"/>
                  </a:lnTo>
                  <a:lnTo>
                    <a:pt x="3534" y="2487"/>
                  </a:lnTo>
                  <a:lnTo>
                    <a:pt x="3072" y="2722"/>
                  </a:lnTo>
                  <a:lnTo>
                    <a:pt x="3591" y="2019"/>
                  </a:lnTo>
                  <a:lnTo>
                    <a:pt x="3991" y="1311"/>
                  </a:lnTo>
                  <a:cubicBezTo>
                    <a:pt x="3991" y="1311"/>
                    <a:pt x="3554" y="1139"/>
                    <a:pt x="3377" y="969"/>
                  </a:cubicBezTo>
                  <a:cubicBezTo>
                    <a:pt x="3220" y="817"/>
                    <a:pt x="3050" y="387"/>
                    <a:pt x="3050" y="387"/>
                  </a:cubicBezTo>
                  <a:lnTo>
                    <a:pt x="2209" y="146"/>
                  </a:lnTo>
                  <a:lnTo>
                    <a:pt x="2587" y="2001"/>
                  </a:lnTo>
                  <a:lnTo>
                    <a:pt x="2478" y="3059"/>
                  </a:lnTo>
                  <a:lnTo>
                    <a:pt x="2071" y="3290"/>
                  </a:lnTo>
                  <a:lnTo>
                    <a:pt x="2071" y="1793"/>
                  </a:lnTo>
                  <a:lnTo>
                    <a:pt x="1704" y="1347"/>
                  </a:lnTo>
                  <a:lnTo>
                    <a:pt x="1134" y="146"/>
                  </a:lnTo>
                  <a:lnTo>
                    <a:pt x="115" y="0"/>
                  </a:lnTo>
                  <a:cubicBezTo>
                    <a:pt x="115" y="0"/>
                    <a:pt x="0" y="1143"/>
                    <a:pt x="318" y="1800"/>
                  </a:cubicBezTo>
                  <a:cubicBezTo>
                    <a:pt x="541" y="2260"/>
                    <a:pt x="1408" y="2495"/>
                    <a:pt x="1408" y="2495"/>
                  </a:cubicBezTo>
                  <a:lnTo>
                    <a:pt x="1478" y="3016"/>
                  </a:lnTo>
                  <a:lnTo>
                    <a:pt x="1773" y="3459"/>
                  </a:lnTo>
                  <a:lnTo>
                    <a:pt x="1487" y="3621"/>
                  </a:lnTo>
                  <a:lnTo>
                    <a:pt x="1742" y="3941"/>
                  </a:lnTo>
                  <a:lnTo>
                    <a:pt x="2633" y="3403"/>
                  </a:lnTo>
                  <a:lnTo>
                    <a:pt x="2813" y="3840"/>
                  </a:lnTo>
                  <a:lnTo>
                    <a:pt x="2632" y="3860"/>
                  </a:lnTo>
                  <a:cubicBezTo>
                    <a:pt x="2632" y="3860"/>
                    <a:pt x="2498" y="4085"/>
                    <a:pt x="2498" y="4376"/>
                  </a:cubicBezTo>
                  <a:cubicBezTo>
                    <a:pt x="2498" y="4834"/>
                    <a:pt x="2700" y="5188"/>
                    <a:pt x="2700" y="5188"/>
                  </a:cubicBezTo>
                  <a:lnTo>
                    <a:pt x="3537" y="5512"/>
                  </a:lnTo>
                  <a:lnTo>
                    <a:pt x="4278" y="6409"/>
                  </a:lnTo>
                  <a:lnTo>
                    <a:pt x="4492" y="5871"/>
                  </a:lnTo>
                  <a:lnTo>
                    <a:pt x="4336" y="5464"/>
                  </a:lnTo>
                  <a:lnTo>
                    <a:pt x="5242" y="5789"/>
                  </a:lnTo>
                  <a:lnTo>
                    <a:pt x="5652" y="6192"/>
                  </a:lnTo>
                  <a:lnTo>
                    <a:pt x="5165" y="6352"/>
                  </a:lnTo>
                  <a:cubicBezTo>
                    <a:pt x="5165" y="6352"/>
                    <a:pt x="5292" y="6808"/>
                    <a:pt x="5479" y="7072"/>
                  </a:cubicBezTo>
                  <a:cubicBezTo>
                    <a:pt x="5740" y="7440"/>
                    <a:pt x="6605" y="7719"/>
                    <a:pt x="6605" y="7719"/>
                  </a:cubicBezTo>
                  <a:lnTo>
                    <a:pt x="6779" y="7061"/>
                  </a:lnTo>
                  <a:lnTo>
                    <a:pt x="6476" y="6741"/>
                  </a:lnTo>
                  <a:lnTo>
                    <a:pt x="6260" y="6127"/>
                  </a:lnTo>
                  <a:lnTo>
                    <a:pt x="6779" y="5396"/>
                  </a:lnTo>
                  <a:lnTo>
                    <a:pt x="6294" y="52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E1D82C1A-5BC5-4855-AA24-7A6DF335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9525"/>
              <a:ext cx="1382713" cy="1435100"/>
            </a:xfrm>
            <a:custGeom>
              <a:avLst/>
              <a:gdLst>
                <a:gd name="T0" fmla="*/ 720 w 4467"/>
                <a:gd name="T1" fmla="*/ 1468 h 4640"/>
                <a:gd name="T2" fmla="*/ 1484 w 4467"/>
                <a:gd name="T3" fmla="*/ 2584 h 4640"/>
                <a:gd name="T4" fmla="*/ 1574 w 4467"/>
                <a:gd name="T5" fmla="*/ 2603 h 4640"/>
                <a:gd name="T6" fmla="*/ 3060 w 4467"/>
                <a:gd name="T7" fmla="*/ 3245 h 4640"/>
                <a:gd name="T8" fmla="*/ 3242 w 4467"/>
                <a:gd name="T9" fmla="*/ 3572 h 4640"/>
                <a:gd name="T10" fmla="*/ 3929 w 4467"/>
                <a:gd name="T11" fmla="*/ 4640 h 4640"/>
                <a:gd name="T12" fmla="*/ 4467 w 4467"/>
                <a:gd name="T13" fmla="*/ 4522 h 4640"/>
                <a:gd name="T14" fmla="*/ 4262 w 4467"/>
                <a:gd name="T15" fmla="*/ 4244 h 4640"/>
                <a:gd name="T16" fmla="*/ 3653 w 4467"/>
                <a:gd name="T17" fmla="*/ 3364 h 4640"/>
                <a:gd name="T18" fmla="*/ 3513 w 4467"/>
                <a:gd name="T19" fmla="*/ 3101 h 4640"/>
                <a:gd name="T20" fmla="*/ 3123 w 4467"/>
                <a:gd name="T21" fmla="*/ 1358 h 4640"/>
                <a:gd name="T22" fmla="*/ 3053 w 4467"/>
                <a:gd name="T23" fmla="*/ 497 h 4640"/>
                <a:gd name="T24" fmla="*/ 2549 w 4467"/>
                <a:gd name="T25" fmla="*/ 36 h 4640"/>
                <a:gd name="T26" fmla="*/ 2229 w 4467"/>
                <a:gd name="T27" fmla="*/ 742 h 4640"/>
                <a:gd name="T28" fmla="*/ 2660 w 4467"/>
                <a:gd name="T29" fmla="*/ 1460 h 4640"/>
                <a:gd name="T30" fmla="*/ 3096 w 4467"/>
                <a:gd name="T31" fmla="*/ 2681 h 4640"/>
                <a:gd name="T32" fmla="*/ 1760 w 4467"/>
                <a:gd name="T33" fmla="*/ 2174 h 4640"/>
                <a:gd name="T34" fmla="*/ 1098 w 4467"/>
                <a:gd name="T35" fmla="*/ 1205 h 4640"/>
                <a:gd name="T36" fmla="*/ 514 w 4467"/>
                <a:gd name="T37" fmla="*/ 9 h 4640"/>
                <a:gd name="T38" fmla="*/ 332 w 4467"/>
                <a:gd name="T39" fmla="*/ 1173 h 4640"/>
                <a:gd name="T40" fmla="*/ 720 w 4467"/>
                <a:gd name="T41" fmla="*/ 1468 h 4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67" h="4640">
                  <a:moveTo>
                    <a:pt x="720" y="1468"/>
                  </a:moveTo>
                  <a:lnTo>
                    <a:pt x="1484" y="2584"/>
                  </a:lnTo>
                  <a:lnTo>
                    <a:pt x="1574" y="2603"/>
                  </a:lnTo>
                  <a:cubicBezTo>
                    <a:pt x="2038" y="2701"/>
                    <a:pt x="2852" y="2962"/>
                    <a:pt x="3060" y="3245"/>
                  </a:cubicBezTo>
                  <a:cubicBezTo>
                    <a:pt x="3116" y="3321"/>
                    <a:pt x="3177" y="3443"/>
                    <a:pt x="3242" y="3572"/>
                  </a:cubicBezTo>
                  <a:cubicBezTo>
                    <a:pt x="3431" y="3944"/>
                    <a:pt x="3583" y="4378"/>
                    <a:pt x="3929" y="4640"/>
                  </a:cubicBezTo>
                  <a:lnTo>
                    <a:pt x="4467" y="4522"/>
                  </a:lnTo>
                  <a:cubicBezTo>
                    <a:pt x="4402" y="4320"/>
                    <a:pt x="4274" y="4246"/>
                    <a:pt x="4262" y="4244"/>
                  </a:cubicBezTo>
                  <a:cubicBezTo>
                    <a:pt x="3997" y="3958"/>
                    <a:pt x="3843" y="3742"/>
                    <a:pt x="3653" y="3364"/>
                  </a:cubicBezTo>
                  <a:cubicBezTo>
                    <a:pt x="3606" y="3271"/>
                    <a:pt x="3560" y="3182"/>
                    <a:pt x="3513" y="3101"/>
                  </a:cubicBezTo>
                  <a:cubicBezTo>
                    <a:pt x="3698" y="2645"/>
                    <a:pt x="3321" y="1765"/>
                    <a:pt x="3123" y="1358"/>
                  </a:cubicBezTo>
                  <a:cubicBezTo>
                    <a:pt x="3281" y="1142"/>
                    <a:pt x="3118" y="682"/>
                    <a:pt x="3053" y="497"/>
                  </a:cubicBezTo>
                  <a:cubicBezTo>
                    <a:pt x="2968" y="256"/>
                    <a:pt x="2915" y="68"/>
                    <a:pt x="2549" y="36"/>
                  </a:cubicBezTo>
                  <a:cubicBezTo>
                    <a:pt x="2175" y="4"/>
                    <a:pt x="2123" y="277"/>
                    <a:pt x="2229" y="742"/>
                  </a:cubicBezTo>
                  <a:cubicBezTo>
                    <a:pt x="2317" y="1129"/>
                    <a:pt x="2353" y="1396"/>
                    <a:pt x="2660" y="1460"/>
                  </a:cubicBezTo>
                  <a:cubicBezTo>
                    <a:pt x="2868" y="1869"/>
                    <a:pt x="3052" y="2368"/>
                    <a:pt x="3096" y="2681"/>
                  </a:cubicBezTo>
                  <a:cubicBezTo>
                    <a:pt x="2655" y="2402"/>
                    <a:pt x="2010" y="2232"/>
                    <a:pt x="1760" y="2174"/>
                  </a:cubicBezTo>
                  <a:lnTo>
                    <a:pt x="1098" y="1205"/>
                  </a:lnTo>
                  <a:cubicBezTo>
                    <a:pt x="1280" y="964"/>
                    <a:pt x="1078" y="20"/>
                    <a:pt x="514" y="9"/>
                  </a:cubicBezTo>
                  <a:cubicBezTo>
                    <a:pt x="11" y="0"/>
                    <a:pt x="0" y="709"/>
                    <a:pt x="332" y="1173"/>
                  </a:cubicBezTo>
                  <a:cubicBezTo>
                    <a:pt x="503" y="1413"/>
                    <a:pt x="563" y="1420"/>
                    <a:pt x="720" y="14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D61F442E-12E5-48E1-AB2E-C07B6B4A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938" y="1524000"/>
              <a:ext cx="1290638" cy="595313"/>
            </a:xfrm>
            <a:custGeom>
              <a:avLst/>
              <a:gdLst>
                <a:gd name="T0" fmla="*/ 2490 w 4173"/>
                <a:gd name="T1" fmla="*/ 1411 h 1925"/>
                <a:gd name="T2" fmla="*/ 4173 w 4173"/>
                <a:gd name="T3" fmla="*/ 1030 h 1925"/>
                <a:gd name="T4" fmla="*/ 3336 w 4173"/>
                <a:gd name="T5" fmla="*/ 316 h 1925"/>
                <a:gd name="T6" fmla="*/ 1643 w 4173"/>
                <a:gd name="T7" fmla="*/ 211 h 1925"/>
                <a:gd name="T8" fmla="*/ 0 w 4173"/>
                <a:gd name="T9" fmla="*/ 1925 h 1925"/>
                <a:gd name="T10" fmla="*/ 874 w 4173"/>
                <a:gd name="T11" fmla="*/ 1923 h 1925"/>
                <a:gd name="T12" fmla="*/ 1606 w 4173"/>
                <a:gd name="T13" fmla="*/ 1923 h 1925"/>
                <a:gd name="T14" fmla="*/ 2490 w 4173"/>
                <a:gd name="T15" fmla="*/ 1411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73" h="1925">
                  <a:moveTo>
                    <a:pt x="2490" y="1411"/>
                  </a:moveTo>
                  <a:cubicBezTo>
                    <a:pt x="2961" y="1215"/>
                    <a:pt x="4173" y="1030"/>
                    <a:pt x="4173" y="1030"/>
                  </a:cubicBezTo>
                  <a:lnTo>
                    <a:pt x="3336" y="316"/>
                  </a:lnTo>
                  <a:cubicBezTo>
                    <a:pt x="3336" y="316"/>
                    <a:pt x="2223" y="0"/>
                    <a:pt x="1643" y="211"/>
                  </a:cubicBezTo>
                  <a:cubicBezTo>
                    <a:pt x="1063" y="421"/>
                    <a:pt x="0" y="1925"/>
                    <a:pt x="0" y="1925"/>
                  </a:cubicBezTo>
                  <a:lnTo>
                    <a:pt x="874" y="1923"/>
                  </a:lnTo>
                  <a:lnTo>
                    <a:pt x="1606" y="1923"/>
                  </a:lnTo>
                  <a:cubicBezTo>
                    <a:pt x="1606" y="1923"/>
                    <a:pt x="2053" y="1593"/>
                    <a:pt x="2490" y="14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622A0E0-51FB-4BAF-9C7D-2B7EE0C7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1993900"/>
              <a:ext cx="1346200" cy="612775"/>
            </a:xfrm>
            <a:custGeom>
              <a:avLst/>
              <a:gdLst>
                <a:gd name="T0" fmla="*/ 4352 w 4352"/>
                <a:gd name="T1" fmla="*/ 1858 h 1980"/>
                <a:gd name="T2" fmla="*/ 3416 w 4352"/>
                <a:gd name="T3" fmla="*/ 877 h 1980"/>
                <a:gd name="T4" fmla="*/ 2824 w 4352"/>
                <a:gd name="T5" fmla="*/ 710 h 1980"/>
                <a:gd name="T6" fmla="*/ 2084 w 4352"/>
                <a:gd name="T7" fmla="*/ 0 h 1980"/>
                <a:gd name="T8" fmla="*/ 886 w 4352"/>
                <a:gd name="T9" fmla="*/ 264 h 1980"/>
                <a:gd name="T10" fmla="*/ 192 w 4352"/>
                <a:gd name="T11" fmla="*/ 827 h 1980"/>
                <a:gd name="T12" fmla="*/ 0 w 4352"/>
                <a:gd name="T13" fmla="*/ 1980 h 1980"/>
                <a:gd name="T14" fmla="*/ 3254 w 4352"/>
                <a:gd name="T15" fmla="*/ 1980 h 1980"/>
                <a:gd name="T16" fmla="*/ 4352 w 4352"/>
                <a:gd name="T17" fmla="*/ 1858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2" h="1980">
                  <a:moveTo>
                    <a:pt x="4352" y="1858"/>
                  </a:moveTo>
                  <a:lnTo>
                    <a:pt x="3416" y="877"/>
                  </a:lnTo>
                  <a:lnTo>
                    <a:pt x="2824" y="710"/>
                  </a:lnTo>
                  <a:lnTo>
                    <a:pt x="2084" y="0"/>
                  </a:lnTo>
                  <a:cubicBezTo>
                    <a:pt x="2084" y="0"/>
                    <a:pt x="1355" y="54"/>
                    <a:pt x="886" y="264"/>
                  </a:cubicBezTo>
                  <a:cubicBezTo>
                    <a:pt x="524" y="426"/>
                    <a:pt x="192" y="827"/>
                    <a:pt x="192" y="827"/>
                  </a:cubicBezTo>
                  <a:lnTo>
                    <a:pt x="0" y="1980"/>
                  </a:lnTo>
                  <a:lnTo>
                    <a:pt x="3254" y="1980"/>
                  </a:lnTo>
                  <a:lnTo>
                    <a:pt x="4352" y="1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59DA1AA-DBBC-4C22-BB7F-6B0FF4F73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1882775"/>
              <a:ext cx="684213" cy="841375"/>
            </a:xfrm>
            <a:custGeom>
              <a:avLst/>
              <a:gdLst>
                <a:gd name="T0" fmla="*/ 727 w 2210"/>
                <a:gd name="T1" fmla="*/ 1236 h 2718"/>
                <a:gd name="T2" fmla="*/ 0 w 2210"/>
                <a:gd name="T3" fmla="*/ 2387 h 2718"/>
                <a:gd name="T4" fmla="*/ 370 w 2210"/>
                <a:gd name="T5" fmla="*/ 2718 h 2718"/>
                <a:gd name="T6" fmla="*/ 1426 w 2210"/>
                <a:gd name="T7" fmla="*/ 928 h 2718"/>
                <a:gd name="T8" fmla="*/ 2210 w 2210"/>
                <a:gd name="T9" fmla="*/ 449 h 2718"/>
                <a:gd name="T10" fmla="*/ 1886 w 2210"/>
                <a:gd name="T11" fmla="*/ 0 h 2718"/>
                <a:gd name="T12" fmla="*/ 1227 w 2210"/>
                <a:gd name="T13" fmla="*/ 454 h 2718"/>
                <a:gd name="T14" fmla="*/ 727 w 2210"/>
                <a:gd name="T15" fmla="*/ 1236 h 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0" h="2718">
                  <a:moveTo>
                    <a:pt x="727" y="1236"/>
                  </a:moveTo>
                  <a:lnTo>
                    <a:pt x="0" y="2387"/>
                  </a:lnTo>
                  <a:lnTo>
                    <a:pt x="370" y="2718"/>
                  </a:lnTo>
                  <a:cubicBezTo>
                    <a:pt x="370" y="2718"/>
                    <a:pt x="1064" y="1722"/>
                    <a:pt x="1426" y="928"/>
                  </a:cubicBezTo>
                  <a:cubicBezTo>
                    <a:pt x="1516" y="730"/>
                    <a:pt x="2210" y="449"/>
                    <a:pt x="2210" y="449"/>
                  </a:cubicBezTo>
                  <a:lnTo>
                    <a:pt x="1886" y="0"/>
                  </a:lnTo>
                  <a:cubicBezTo>
                    <a:pt x="1886" y="0"/>
                    <a:pt x="1374" y="304"/>
                    <a:pt x="1227" y="454"/>
                  </a:cubicBezTo>
                  <a:cubicBezTo>
                    <a:pt x="1058" y="625"/>
                    <a:pt x="727" y="1236"/>
                    <a:pt x="727" y="12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5E54D69F-5A81-4BB0-80EC-558DDE199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38" y="4276725"/>
              <a:ext cx="1414463" cy="682625"/>
            </a:xfrm>
            <a:custGeom>
              <a:avLst/>
              <a:gdLst>
                <a:gd name="T0" fmla="*/ 1 w 4570"/>
                <a:gd name="T1" fmla="*/ 388 h 2202"/>
                <a:gd name="T2" fmla="*/ 2290 w 4570"/>
                <a:gd name="T3" fmla="*/ 1016 h 2202"/>
                <a:gd name="T4" fmla="*/ 1013 w 4570"/>
                <a:gd name="T5" fmla="*/ 1658 h 2202"/>
                <a:gd name="T6" fmla="*/ 3717 w 4570"/>
                <a:gd name="T7" fmla="*/ 2202 h 2202"/>
                <a:gd name="T8" fmla="*/ 4275 w 4570"/>
                <a:gd name="T9" fmla="*/ 1005 h 2202"/>
                <a:gd name="T10" fmla="*/ 4570 w 4570"/>
                <a:gd name="T11" fmla="*/ 4 h 2202"/>
                <a:gd name="T12" fmla="*/ 1122 w 4570"/>
                <a:gd name="T13" fmla="*/ 4 h 2202"/>
                <a:gd name="T14" fmla="*/ 1 w 4570"/>
                <a:gd name="T15" fmla="*/ 388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70" h="2202">
                  <a:moveTo>
                    <a:pt x="1" y="388"/>
                  </a:moveTo>
                  <a:cubicBezTo>
                    <a:pt x="2" y="842"/>
                    <a:pt x="2327" y="520"/>
                    <a:pt x="2290" y="1016"/>
                  </a:cubicBezTo>
                  <a:cubicBezTo>
                    <a:pt x="2252" y="1512"/>
                    <a:pt x="1033" y="1225"/>
                    <a:pt x="1013" y="1658"/>
                  </a:cubicBezTo>
                  <a:cubicBezTo>
                    <a:pt x="993" y="2091"/>
                    <a:pt x="3717" y="2202"/>
                    <a:pt x="3717" y="2202"/>
                  </a:cubicBezTo>
                  <a:cubicBezTo>
                    <a:pt x="3717" y="2202"/>
                    <a:pt x="4104" y="1495"/>
                    <a:pt x="4275" y="1005"/>
                  </a:cubicBezTo>
                  <a:cubicBezTo>
                    <a:pt x="4434" y="554"/>
                    <a:pt x="4570" y="4"/>
                    <a:pt x="4570" y="4"/>
                  </a:cubicBezTo>
                  <a:lnTo>
                    <a:pt x="1122" y="4"/>
                  </a:lnTo>
                  <a:cubicBezTo>
                    <a:pt x="1122" y="4"/>
                    <a:pt x="0" y="0"/>
                    <a:pt x="1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4EE5678-E5F5-4F5C-815F-49655799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5049838"/>
              <a:ext cx="1179513" cy="992188"/>
            </a:xfrm>
            <a:custGeom>
              <a:avLst/>
              <a:gdLst>
                <a:gd name="T0" fmla="*/ 1468 w 3813"/>
                <a:gd name="T1" fmla="*/ 336 h 3208"/>
                <a:gd name="T2" fmla="*/ 1988 w 3813"/>
                <a:gd name="T3" fmla="*/ 928 h 3208"/>
                <a:gd name="T4" fmla="*/ 0 w 3813"/>
                <a:gd name="T5" fmla="*/ 2198 h 3208"/>
                <a:gd name="T6" fmla="*/ 1409 w 3813"/>
                <a:gd name="T7" fmla="*/ 3039 h 3208"/>
                <a:gd name="T8" fmla="*/ 2769 w 3813"/>
                <a:gd name="T9" fmla="*/ 1572 h 3208"/>
                <a:gd name="T10" fmla="*/ 3813 w 3813"/>
                <a:gd name="T11" fmla="*/ 0 h 3208"/>
                <a:gd name="T12" fmla="*/ 2483 w 3813"/>
                <a:gd name="T13" fmla="*/ 0 h 3208"/>
                <a:gd name="T14" fmla="*/ 1468 w 3813"/>
                <a:gd name="T15" fmla="*/ 336 h 3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3" h="3208">
                  <a:moveTo>
                    <a:pt x="1468" y="336"/>
                  </a:moveTo>
                  <a:cubicBezTo>
                    <a:pt x="1461" y="624"/>
                    <a:pt x="2014" y="566"/>
                    <a:pt x="1988" y="928"/>
                  </a:cubicBezTo>
                  <a:cubicBezTo>
                    <a:pt x="1962" y="1289"/>
                    <a:pt x="0" y="1335"/>
                    <a:pt x="0" y="2198"/>
                  </a:cubicBezTo>
                  <a:cubicBezTo>
                    <a:pt x="0" y="3208"/>
                    <a:pt x="1409" y="3039"/>
                    <a:pt x="1409" y="3039"/>
                  </a:cubicBezTo>
                  <a:cubicBezTo>
                    <a:pt x="1409" y="3039"/>
                    <a:pt x="2245" y="2269"/>
                    <a:pt x="2769" y="1572"/>
                  </a:cubicBezTo>
                  <a:cubicBezTo>
                    <a:pt x="3231" y="958"/>
                    <a:pt x="3813" y="0"/>
                    <a:pt x="3813" y="0"/>
                  </a:cubicBezTo>
                  <a:lnTo>
                    <a:pt x="2483" y="0"/>
                  </a:lnTo>
                  <a:cubicBezTo>
                    <a:pt x="2087" y="0"/>
                    <a:pt x="1475" y="32"/>
                    <a:pt x="146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738905A-BCD9-4A0C-B139-3546751C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6043613"/>
              <a:ext cx="1276350" cy="660400"/>
            </a:xfrm>
            <a:custGeom>
              <a:avLst/>
              <a:gdLst>
                <a:gd name="T0" fmla="*/ 1354 w 4121"/>
                <a:gd name="T1" fmla="*/ 561 h 2132"/>
                <a:gd name="T2" fmla="*/ 528 w 4121"/>
                <a:gd name="T3" fmla="*/ 2132 h 2132"/>
                <a:gd name="T4" fmla="*/ 1883 w 4121"/>
                <a:gd name="T5" fmla="*/ 1476 h 2132"/>
                <a:gd name="T6" fmla="*/ 4121 w 4121"/>
                <a:gd name="T7" fmla="*/ 205 h 2132"/>
                <a:gd name="T8" fmla="*/ 1354 w 4121"/>
                <a:gd name="T9" fmla="*/ 561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1" h="2132">
                  <a:moveTo>
                    <a:pt x="1354" y="561"/>
                  </a:moveTo>
                  <a:cubicBezTo>
                    <a:pt x="0" y="1526"/>
                    <a:pt x="528" y="2132"/>
                    <a:pt x="528" y="2132"/>
                  </a:cubicBezTo>
                  <a:cubicBezTo>
                    <a:pt x="528" y="2132"/>
                    <a:pt x="1252" y="1818"/>
                    <a:pt x="1883" y="1476"/>
                  </a:cubicBezTo>
                  <a:cubicBezTo>
                    <a:pt x="2513" y="1133"/>
                    <a:pt x="4121" y="205"/>
                    <a:pt x="4121" y="205"/>
                  </a:cubicBezTo>
                  <a:cubicBezTo>
                    <a:pt x="4121" y="205"/>
                    <a:pt x="2140" y="0"/>
                    <a:pt x="1354" y="5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B87070F1-247D-4AD1-BEBC-7CE69BF3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486400"/>
              <a:ext cx="1260475" cy="1289050"/>
            </a:xfrm>
            <a:custGeom>
              <a:avLst/>
              <a:gdLst>
                <a:gd name="T0" fmla="*/ 3431 w 4069"/>
                <a:gd name="T1" fmla="*/ 2673 h 4166"/>
                <a:gd name="T2" fmla="*/ 4069 w 4069"/>
                <a:gd name="T3" fmla="*/ 1713 h 4166"/>
                <a:gd name="T4" fmla="*/ 3370 w 4069"/>
                <a:gd name="T5" fmla="*/ 1956 h 4166"/>
                <a:gd name="T6" fmla="*/ 3487 w 4069"/>
                <a:gd name="T7" fmla="*/ 582 h 4166"/>
                <a:gd name="T8" fmla="*/ 3125 w 4069"/>
                <a:gd name="T9" fmla="*/ 432 h 4166"/>
                <a:gd name="T10" fmla="*/ 2984 w 4069"/>
                <a:gd name="T11" fmla="*/ 1051 h 4166"/>
                <a:gd name="T12" fmla="*/ 2276 w 4069"/>
                <a:gd name="T13" fmla="*/ 2301 h 4166"/>
                <a:gd name="T14" fmla="*/ 2402 w 4069"/>
                <a:gd name="T15" fmla="*/ 432 h 4166"/>
                <a:gd name="T16" fmla="*/ 1991 w 4069"/>
                <a:gd name="T17" fmla="*/ 173 h 4166"/>
                <a:gd name="T18" fmla="*/ 1742 w 4069"/>
                <a:gd name="T19" fmla="*/ 2221 h 4166"/>
                <a:gd name="T20" fmla="*/ 1301 w 4069"/>
                <a:gd name="T21" fmla="*/ 0 h 4166"/>
                <a:gd name="T22" fmla="*/ 971 w 4069"/>
                <a:gd name="T23" fmla="*/ 432 h 4166"/>
                <a:gd name="T24" fmla="*/ 782 w 4069"/>
                <a:gd name="T25" fmla="*/ 2608 h 4166"/>
                <a:gd name="T26" fmla="*/ 358 w 4069"/>
                <a:gd name="T27" fmla="*/ 1051 h 4166"/>
                <a:gd name="T28" fmla="*/ 115 w 4069"/>
                <a:gd name="T29" fmla="*/ 1384 h 4166"/>
                <a:gd name="T30" fmla="*/ 0 w 4069"/>
                <a:gd name="T31" fmla="*/ 2083 h 4166"/>
                <a:gd name="T32" fmla="*/ 546 w 4069"/>
                <a:gd name="T33" fmla="*/ 3338 h 4166"/>
                <a:gd name="T34" fmla="*/ 1991 w 4069"/>
                <a:gd name="T35" fmla="*/ 3338 h 4166"/>
                <a:gd name="T36" fmla="*/ 2202 w 4069"/>
                <a:gd name="T37" fmla="*/ 4166 h 4166"/>
                <a:gd name="T38" fmla="*/ 2858 w 4069"/>
                <a:gd name="T39" fmla="*/ 4058 h 4166"/>
                <a:gd name="T40" fmla="*/ 2685 w 4069"/>
                <a:gd name="T41" fmla="*/ 3255 h 4166"/>
                <a:gd name="T42" fmla="*/ 3431 w 4069"/>
                <a:gd name="T43" fmla="*/ 2673 h 4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69" h="4166">
                  <a:moveTo>
                    <a:pt x="3431" y="2673"/>
                  </a:moveTo>
                  <a:cubicBezTo>
                    <a:pt x="3731" y="2295"/>
                    <a:pt x="4069" y="1713"/>
                    <a:pt x="4069" y="1713"/>
                  </a:cubicBezTo>
                  <a:lnTo>
                    <a:pt x="3370" y="1956"/>
                  </a:lnTo>
                  <a:lnTo>
                    <a:pt x="3487" y="582"/>
                  </a:lnTo>
                  <a:lnTo>
                    <a:pt x="3125" y="432"/>
                  </a:lnTo>
                  <a:cubicBezTo>
                    <a:pt x="3125" y="432"/>
                    <a:pt x="3063" y="676"/>
                    <a:pt x="2984" y="1051"/>
                  </a:cubicBezTo>
                  <a:cubicBezTo>
                    <a:pt x="2905" y="1425"/>
                    <a:pt x="2276" y="2301"/>
                    <a:pt x="2276" y="2301"/>
                  </a:cubicBezTo>
                  <a:lnTo>
                    <a:pt x="2402" y="432"/>
                  </a:lnTo>
                  <a:lnTo>
                    <a:pt x="1991" y="173"/>
                  </a:lnTo>
                  <a:lnTo>
                    <a:pt x="1742" y="2221"/>
                  </a:lnTo>
                  <a:lnTo>
                    <a:pt x="1301" y="0"/>
                  </a:lnTo>
                  <a:lnTo>
                    <a:pt x="971" y="432"/>
                  </a:lnTo>
                  <a:lnTo>
                    <a:pt x="782" y="2608"/>
                  </a:lnTo>
                  <a:lnTo>
                    <a:pt x="358" y="1051"/>
                  </a:lnTo>
                  <a:lnTo>
                    <a:pt x="115" y="1384"/>
                  </a:lnTo>
                  <a:lnTo>
                    <a:pt x="0" y="2083"/>
                  </a:lnTo>
                  <a:cubicBezTo>
                    <a:pt x="0" y="2083"/>
                    <a:pt x="99" y="3096"/>
                    <a:pt x="546" y="3338"/>
                  </a:cubicBezTo>
                  <a:cubicBezTo>
                    <a:pt x="1151" y="3665"/>
                    <a:pt x="1991" y="3338"/>
                    <a:pt x="1991" y="3338"/>
                  </a:cubicBezTo>
                  <a:lnTo>
                    <a:pt x="2202" y="4166"/>
                  </a:lnTo>
                  <a:lnTo>
                    <a:pt x="2858" y="4058"/>
                  </a:lnTo>
                  <a:lnTo>
                    <a:pt x="2685" y="3255"/>
                  </a:lnTo>
                  <a:cubicBezTo>
                    <a:pt x="2685" y="3255"/>
                    <a:pt x="3172" y="2998"/>
                    <a:pt x="3431" y="26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FD9F7F7-AC8B-4B6D-868D-6805C1467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4441825"/>
              <a:ext cx="1366838" cy="1522413"/>
            </a:xfrm>
            <a:custGeom>
              <a:avLst/>
              <a:gdLst>
                <a:gd name="T0" fmla="*/ 3335 w 4419"/>
                <a:gd name="T1" fmla="*/ 680 h 4922"/>
                <a:gd name="T2" fmla="*/ 3083 w 4419"/>
                <a:gd name="T3" fmla="*/ 1244 h 4922"/>
                <a:gd name="T4" fmla="*/ 2361 w 4419"/>
                <a:gd name="T5" fmla="*/ 2141 h 4922"/>
                <a:gd name="T6" fmla="*/ 2596 w 4419"/>
                <a:gd name="T7" fmla="*/ 1308 h 4922"/>
                <a:gd name="T8" fmla="*/ 2738 w 4419"/>
                <a:gd name="T9" fmla="*/ 0 h 4922"/>
                <a:gd name="T10" fmla="*/ 2337 w 4419"/>
                <a:gd name="T11" fmla="*/ 0 h 4922"/>
                <a:gd name="T12" fmla="*/ 1809 w 4419"/>
                <a:gd name="T13" fmla="*/ 1865 h 4922"/>
                <a:gd name="T14" fmla="*/ 1563 w 4419"/>
                <a:gd name="T15" fmla="*/ 118 h 4922"/>
                <a:gd name="T16" fmla="*/ 1168 w 4419"/>
                <a:gd name="T17" fmla="*/ 574 h 4922"/>
                <a:gd name="T18" fmla="*/ 891 w 4419"/>
                <a:gd name="T19" fmla="*/ 2644 h 4922"/>
                <a:gd name="T20" fmla="*/ 425 w 4419"/>
                <a:gd name="T21" fmla="*/ 1244 h 4922"/>
                <a:gd name="T22" fmla="*/ 0 w 4419"/>
                <a:gd name="T23" fmla="*/ 1322 h 4922"/>
                <a:gd name="T24" fmla="*/ 0 w 4419"/>
                <a:gd name="T25" fmla="*/ 1965 h 4922"/>
                <a:gd name="T26" fmla="*/ 539 w 4419"/>
                <a:gd name="T27" fmla="*/ 3288 h 4922"/>
                <a:gd name="T28" fmla="*/ 1892 w 4419"/>
                <a:gd name="T29" fmla="*/ 3943 h 4922"/>
                <a:gd name="T30" fmla="*/ 2337 w 4419"/>
                <a:gd name="T31" fmla="*/ 4922 h 4922"/>
                <a:gd name="T32" fmla="*/ 2655 w 4419"/>
                <a:gd name="T33" fmla="*/ 4922 h 4922"/>
                <a:gd name="T34" fmla="*/ 2596 w 4419"/>
                <a:gd name="T35" fmla="*/ 3682 h 4922"/>
                <a:gd name="T36" fmla="*/ 3558 w 4419"/>
                <a:gd name="T37" fmla="*/ 3276 h 4922"/>
                <a:gd name="T38" fmla="*/ 4419 w 4419"/>
                <a:gd name="T39" fmla="*/ 2215 h 4922"/>
                <a:gd name="T40" fmla="*/ 4231 w 4419"/>
                <a:gd name="T41" fmla="*/ 1687 h 4922"/>
                <a:gd name="T42" fmla="*/ 3133 w 4419"/>
                <a:gd name="T43" fmla="*/ 2393 h 4922"/>
                <a:gd name="T44" fmla="*/ 3661 w 4419"/>
                <a:gd name="T45" fmla="*/ 1129 h 4922"/>
                <a:gd name="T46" fmla="*/ 3335 w 4419"/>
                <a:gd name="T47" fmla="*/ 680 h 4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19" h="4922">
                  <a:moveTo>
                    <a:pt x="3335" y="680"/>
                  </a:moveTo>
                  <a:cubicBezTo>
                    <a:pt x="3335" y="680"/>
                    <a:pt x="3146" y="1057"/>
                    <a:pt x="3083" y="1244"/>
                  </a:cubicBezTo>
                  <a:cubicBezTo>
                    <a:pt x="3021" y="1430"/>
                    <a:pt x="2361" y="2141"/>
                    <a:pt x="2361" y="2141"/>
                  </a:cubicBezTo>
                  <a:cubicBezTo>
                    <a:pt x="2361" y="2141"/>
                    <a:pt x="2471" y="1670"/>
                    <a:pt x="2596" y="1308"/>
                  </a:cubicBezTo>
                  <a:cubicBezTo>
                    <a:pt x="2722" y="947"/>
                    <a:pt x="2738" y="0"/>
                    <a:pt x="2738" y="0"/>
                  </a:cubicBezTo>
                  <a:lnTo>
                    <a:pt x="2337" y="0"/>
                  </a:lnTo>
                  <a:lnTo>
                    <a:pt x="1809" y="1865"/>
                  </a:lnTo>
                  <a:lnTo>
                    <a:pt x="1563" y="118"/>
                  </a:lnTo>
                  <a:lnTo>
                    <a:pt x="1168" y="574"/>
                  </a:lnTo>
                  <a:lnTo>
                    <a:pt x="891" y="2644"/>
                  </a:lnTo>
                  <a:lnTo>
                    <a:pt x="425" y="1244"/>
                  </a:lnTo>
                  <a:lnTo>
                    <a:pt x="0" y="1322"/>
                  </a:lnTo>
                  <a:lnTo>
                    <a:pt x="0" y="1965"/>
                  </a:lnTo>
                  <a:cubicBezTo>
                    <a:pt x="0" y="2325"/>
                    <a:pt x="221" y="2958"/>
                    <a:pt x="539" y="3288"/>
                  </a:cubicBezTo>
                  <a:cubicBezTo>
                    <a:pt x="878" y="3640"/>
                    <a:pt x="1892" y="3943"/>
                    <a:pt x="1892" y="3943"/>
                  </a:cubicBezTo>
                  <a:lnTo>
                    <a:pt x="2337" y="4922"/>
                  </a:lnTo>
                  <a:lnTo>
                    <a:pt x="2655" y="4922"/>
                  </a:lnTo>
                  <a:lnTo>
                    <a:pt x="2596" y="3682"/>
                  </a:lnTo>
                  <a:cubicBezTo>
                    <a:pt x="2596" y="3682"/>
                    <a:pt x="3055" y="3613"/>
                    <a:pt x="3558" y="3276"/>
                  </a:cubicBezTo>
                  <a:cubicBezTo>
                    <a:pt x="4086" y="2921"/>
                    <a:pt x="4419" y="2215"/>
                    <a:pt x="4419" y="2215"/>
                  </a:cubicBezTo>
                  <a:lnTo>
                    <a:pt x="4231" y="1687"/>
                  </a:lnTo>
                  <a:lnTo>
                    <a:pt x="3133" y="2393"/>
                  </a:lnTo>
                  <a:lnTo>
                    <a:pt x="3661" y="1129"/>
                  </a:lnTo>
                  <a:lnTo>
                    <a:pt x="3335" y="6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41" name="Kuva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63" y="346773"/>
            <a:ext cx="2082009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26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C478-9EF7-4016-99B8-F1C96CEF172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17414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A059-EA97-4B8E-8A70-C83C22C1EA4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252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200"/>
            <a:ext cx="5181600" cy="4262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F261-F143-430D-AC6B-F851A24DA7F1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353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51D8FC-C0AE-4337-8075-6DB77EBF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9760C-F2A2-4795-B622-79B1947D0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BB5779-C5B3-4ACE-8819-391AE28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1494"/>
            <a:ext cx="5181600" cy="36361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680D1F-ACFD-498D-B9E2-63A2AAB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3D3E-167A-45E2-9940-9C40C0374E43}" type="datetime1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EECDDD-CF1C-4F55-B770-8054BFAF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C6FC8-13F5-405A-95DD-B19DB2F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26129B6-3798-412C-95B9-FA671E4F88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915199"/>
            <a:ext cx="5181600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28707815-6EE0-48C7-AA20-B64E690CC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199"/>
            <a:ext cx="5183188" cy="58987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412101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570603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F880-CA20-4F43-BF45-669F5D0CCC15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025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4144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905" y="535454"/>
            <a:ext cx="5136777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7660B0-9FA5-450A-8CEE-A7298ED2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913965"/>
            <a:ext cx="5706036" cy="426299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91D1-C8BE-489F-89FC-D1307C68581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879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2890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A494-40CB-44B3-BEBF-D2CAB1BD07C3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7975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437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ja kuva 2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8B4A5FA-1519-4494-BF9D-EA8D1218DB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0402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011CCF-C8A2-4D74-9C01-D8F53170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87418"/>
            <a:ext cx="4409587" cy="4439958"/>
          </a:xfrm>
        </p:spPr>
        <p:txBody>
          <a:bodyPr anchor="b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7B7F0F-BCFB-44C1-8558-CE8456AE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DA7E6-2A7D-40D6-A55C-C5B4C189D36A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B80D4-A2EC-4269-A34D-6DEE28C0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43B299-759F-47D8-ABE8-EA5A090E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05DE50F1-241C-4568-9FF6-8B2491246D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3600" y="381600"/>
            <a:ext cx="637200" cy="640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4353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EF190-8115-4694-B383-DF2B8DD7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7459"/>
            <a:ext cx="10515600" cy="4208929"/>
          </a:xfrm>
        </p:spPr>
        <p:txBody>
          <a:bodyPr anchor="ctr" anchorCtr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B537B9-2D40-457C-9BCB-8365DC1A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722D38-2B9C-49E5-9DFD-9CC4A254FE27}" type="datetime1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0304B8-9097-4FA3-8832-A832CBE4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C9833-AC06-4C7E-86FE-D300F51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71F77-ACFB-417C-A40E-A30E1DD7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3B4A071C-5664-469F-9C6D-60BF38A772BE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2" r:id="rId5"/>
    <p:sldLayoutId id="2147483664" r:id="rId6"/>
    <p:sldLayoutId id="2147483667" r:id="rId7"/>
    <p:sldLayoutId id="2147483668" r:id="rId8"/>
    <p:sldLayoutId id="2147483670" r:id="rId9"/>
    <p:sldLayoutId id="2147483671" r:id="rId10"/>
    <p:sldLayoutId id="2147483651" r:id="rId11"/>
    <p:sldLayoutId id="2147483666" r:id="rId12"/>
    <p:sldLayoutId id="2147483654" r:id="rId13"/>
    <p:sldLayoutId id="2147483655" r:id="rId14"/>
    <p:sldLayoutId id="2147483662" r:id="rId15"/>
    <p:sldLayoutId id="214748366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28A102E9-07C0-4D60-BFC8-5B1ABC16DFEC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28A102E9-07C0-4D60-BFC8-5B1ABC16DFEC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A3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9BCDFBB8-AEA5-46B0-96FF-17D54C42C31B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9BCDFBB8-AEA5-46B0-96FF-17D54C42C31B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8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FEE846C4-7D22-4C8D-993C-B6EBDDE555BD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3" r:id="rId9"/>
    <p:sldLayoutId id="2147483684" r:id="rId10"/>
    <p:sldLayoutId id="2147483685" r:id="rId11"/>
    <p:sldLayoutId id="214748368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B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3A2DD640-E053-440E-8B56-945FF3BC45EF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8F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3B5FB808-E636-4648-AE31-5FC13A709259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17D5060-428C-4392-8C3F-1E4D95F22A5C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17D5060-428C-4392-8C3F-1E4D95F22A5C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3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D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B436713-6B3B-4E87-B1C3-41921C096E33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tx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E788772B-7D39-4F45-A0C7-4BCAD1922B79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65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DC0D05-64C5-409D-AF88-C1BFE5BC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10117324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AA96B-CAF4-492E-98D9-B7E75B67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188" y="1913965"/>
            <a:ext cx="10766612" cy="4262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FCC197-4F5D-49F1-9514-B09FCEF6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8448" y="6309320"/>
            <a:ext cx="1072952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E788772B-7D39-4F45-A0C7-4BCAD1922B79}" type="datetime1">
              <a:rPr lang="fi-FI" smtClean="0"/>
              <a:t>21.11.2023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C1E599-7C45-4024-9776-CF8D20F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50" cap="all" spc="12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18E644-289C-48DC-88B6-782829BF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50" cap="all" baseline="0">
                <a:solidFill>
                  <a:schemeClr val="bg1"/>
                </a:solidFill>
              </a:defRPr>
            </a:lvl1pPr>
          </a:lstStyle>
          <a:p>
            <a:fld id="{6ACDE00E-3FBE-42A6-9516-DD8C59D4ADE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AF7CD40-A336-4719-B216-032BC71552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454" y="381716"/>
            <a:ext cx="635752" cy="6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D08B1-29BD-45F3-9454-2B6446388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500" dirty="0" err="1"/>
              <a:t>Helmi-</a:t>
            </a:r>
            <a:br>
              <a:rPr lang="fi-FI" sz="6500" dirty="0"/>
            </a:br>
            <a:r>
              <a:rPr lang="fi-FI" sz="6500" dirty="0"/>
              <a:t>elinympäristö-</a:t>
            </a:r>
            <a:br>
              <a:rPr lang="fi-FI" sz="6500" dirty="0"/>
            </a:br>
            <a:r>
              <a:rPr lang="fi-FI" sz="6500" dirty="0"/>
              <a:t>ohjelma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D182DF-A354-4CBD-AD60-E268DD80B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Päivi Gummerus-Rautiainen</a:t>
            </a:r>
          </a:p>
          <a:p>
            <a:r>
              <a:rPr lang="fi-FI" dirty="0"/>
              <a:t>Ohjelmapäällikkö</a:t>
            </a:r>
          </a:p>
        </p:txBody>
      </p:sp>
    </p:spTree>
    <p:extLst>
      <p:ext uri="{BB962C8B-B14F-4D97-AF65-F5344CB8AC3E}">
        <p14:creationId xmlns:p14="http://schemas.microsoft.com/office/powerpoint/2010/main" val="409955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clouds in the sky&#10;&#10;Description automatically generated">
            <a:extLst>
              <a:ext uri="{FF2B5EF4-FFF2-40B4-BE49-F238E27FC236}">
                <a16:creationId xmlns:a16="http://schemas.microsoft.com/office/drawing/2014/main" id="{89DF3FA1-00A5-9E47-92C2-586EBCAF01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ED30AE-0D51-4261-BA1F-AF9E2503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Tavoitteena </a:t>
            </a:r>
            <a:br>
              <a:rPr lang="fi-FI" dirty="0"/>
            </a:br>
            <a:r>
              <a:rPr lang="fi-FI" dirty="0"/>
              <a:t>on suojella hallituskauden aikana noin </a:t>
            </a:r>
            <a:br>
              <a:rPr lang="fi-FI" dirty="0"/>
            </a:br>
            <a:r>
              <a:rPr lang="fi-FI" dirty="0"/>
              <a:t>20 000 hehtaaria soita.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162BB2-E61F-4242-9D20-6E21651F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923AF7-68B7-4054-8CBF-2631AD2D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10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A68DB-C5F0-3E4A-A756-1788B2A3C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455A98F-ED12-094D-A240-3587A48EC419}"/>
              </a:ext>
            </a:extLst>
          </p:cNvPr>
          <p:cNvSpPr txBox="1">
            <a:spLocks/>
          </p:cNvSpPr>
          <p:nvPr/>
        </p:nvSpPr>
        <p:spPr>
          <a:xfrm>
            <a:off x="389964" y="381600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dirty="0"/>
              <a:t>Isonevan soidensuojelualue</a:t>
            </a:r>
          </a:p>
        </p:txBody>
      </p:sp>
    </p:spTree>
    <p:extLst>
      <p:ext uri="{BB962C8B-B14F-4D97-AF65-F5344CB8AC3E}">
        <p14:creationId xmlns:p14="http://schemas.microsoft.com/office/powerpoint/2010/main" val="408681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6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unset over a body of water&#10;&#10;Description automatically generated">
            <a:extLst>
              <a:ext uri="{FF2B5EF4-FFF2-40B4-BE49-F238E27FC236}">
                <a16:creationId xmlns:a16="http://schemas.microsoft.com/office/drawing/2014/main" id="{A58001D1-24FA-8C40-B149-DEA93B759F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28CC-4300-F84C-90E7-549D0065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022400"/>
            <a:ext cx="5706036" cy="4602163"/>
          </a:xfrm>
        </p:spPr>
        <p:txBody>
          <a:bodyPr anchor="b">
            <a:noAutofit/>
          </a:bodyPr>
          <a:lstStyle/>
          <a:p>
            <a:r>
              <a:rPr lang="en-GB" sz="2500" dirty="0" err="1">
                <a:solidFill>
                  <a:schemeClr val="bg1"/>
                </a:solidFill>
              </a:rPr>
              <a:t>Suojelu</a:t>
            </a:r>
            <a:r>
              <a:rPr lang="en-GB" sz="2500" dirty="0">
                <a:solidFill>
                  <a:schemeClr val="bg1"/>
                </a:solidFill>
              </a:rPr>
              <a:t> on </a:t>
            </a:r>
            <a:r>
              <a:rPr lang="en-GB" sz="2500" dirty="0" err="1">
                <a:solidFill>
                  <a:schemeClr val="bg1"/>
                </a:solidFill>
              </a:rPr>
              <a:t>vapaaehtoista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ja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maanomistaja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saa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siitä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korvauksen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</a:p>
          <a:p>
            <a:r>
              <a:rPr lang="en-GB" sz="2500" dirty="0">
                <a:solidFill>
                  <a:schemeClr val="bg1"/>
                </a:solidFill>
              </a:rPr>
              <a:t>ELY-</a:t>
            </a:r>
            <a:r>
              <a:rPr lang="en-GB" sz="2500" dirty="0" err="1">
                <a:solidFill>
                  <a:schemeClr val="bg1"/>
                </a:solidFill>
              </a:rPr>
              <a:t>keskukset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neuvottelevat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suojelusta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maanomistajien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kanssa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</a:p>
          <a:p>
            <a:r>
              <a:rPr lang="en-GB" sz="2500" dirty="0" err="1">
                <a:solidFill>
                  <a:schemeClr val="bg1"/>
                </a:solidFill>
              </a:rPr>
              <a:t>Neuvottelut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aloitetaan</a:t>
            </a:r>
            <a:r>
              <a:rPr lang="en-GB" sz="2500" dirty="0">
                <a:solidFill>
                  <a:schemeClr val="bg1"/>
                </a:solidFill>
              </a:rPr>
              <a:t> jo </a:t>
            </a:r>
            <a:r>
              <a:rPr lang="en-GB" sz="2500" dirty="0" err="1">
                <a:solidFill>
                  <a:schemeClr val="bg1"/>
                </a:solidFill>
              </a:rPr>
              <a:t>selvitetyistä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luonnon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monimuotoisuudelle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arvokkaista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kohteista</a:t>
            </a:r>
            <a:r>
              <a:rPr lang="en-GB" sz="2500" dirty="0">
                <a:solidFill>
                  <a:schemeClr val="bg1"/>
                </a:solidFill>
              </a:rPr>
              <a:t> (SSTE-</a:t>
            </a:r>
            <a:r>
              <a:rPr lang="en-GB" sz="2500" dirty="0" err="1">
                <a:solidFill>
                  <a:schemeClr val="bg1"/>
                </a:solidFill>
              </a:rPr>
              <a:t>kohteet</a:t>
            </a:r>
            <a:r>
              <a:rPr lang="en-GB" sz="2500" dirty="0">
                <a:solidFill>
                  <a:schemeClr val="bg1"/>
                </a:solidFill>
              </a:rPr>
              <a:t>), </a:t>
            </a:r>
            <a:r>
              <a:rPr lang="en-GB" sz="2500" dirty="0" err="1">
                <a:solidFill>
                  <a:schemeClr val="bg1"/>
                </a:solidFill>
              </a:rPr>
              <a:t>myös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muita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kohteita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</a:p>
          <a:p>
            <a:r>
              <a:rPr lang="en-GB" sz="2500" dirty="0" err="1">
                <a:solidFill>
                  <a:schemeClr val="bg1"/>
                </a:solidFill>
              </a:rPr>
              <a:t>Puustoisten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soiden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suojelua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jatketaan</a:t>
            </a:r>
            <a:r>
              <a:rPr lang="en-GB" sz="2500" dirty="0">
                <a:solidFill>
                  <a:schemeClr val="bg1"/>
                </a:solidFill>
              </a:rPr>
              <a:t> </a:t>
            </a:r>
            <a:r>
              <a:rPr lang="en-GB" sz="2500" dirty="0" err="1">
                <a:solidFill>
                  <a:schemeClr val="bg1"/>
                </a:solidFill>
              </a:rPr>
              <a:t>myös</a:t>
            </a:r>
            <a:r>
              <a:rPr lang="en-GB" sz="2500" dirty="0">
                <a:solidFill>
                  <a:schemeClr val="bg1"/>
                </a:solidFill>
              </a:rPr>
              <a:t> METSO-</a:t>
            </a:r>
            <a:r>
              <a:rPr lang="en-GB" sz="2500" dirty="0" err="1">
                <a:solidFill>
                  <a:schemeClr val="bg1"/>
                </a:solidFill>
              </a:rPr>
              <a:t>ohjelmassa</a:t>
            </a:r>
            <a:r>
              <a:rPr lang="en-GB" sz="2500" dirty="0">
                <a:solidFill>
                  <a:schemeClr val="bg1"/>
                </a:solidFill>
              </a:rPr>
              <a:t>.</a:t>
            </a:r>
            <a:endParaRPr lang="en-FI" sz="25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642D0-4368-2F44-9652-E3EE7091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69CF5-BE2E-6546-AB6F-9C5F8D33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tx1"/>
                </a:solidFill>
              </a:rPr>
              <a:t>11</a:t>
            </a:fld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5AC05D-6DD1-AD43-B495-BF9EAF97D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544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4DD493F2-92B8-E941-B820-49E1C312E7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8B1461-9BAC-9E4B-A029-E1F7A105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023" y="1637222"/>
            <a:ext cx="4409587" cy="40572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Tavoitteena on ennallistaa hallituskauden </a:t>
            </a:r>
            <a:br>
              <a:rPr lang="fi-FI" dirty="0"/>
            </a:br>
            <a:r>
              <a:rPr lang="fi-FI" dirty="0"/>
              <a:t>aikana noin </a:t>
            </a:r>
            <a:br>
              <a:rPr lang="fi-FI" dirty="0"/>
            </a:br>
            <a:r>
              <a:rPr lang="fi-FI" dirty="0"/>
              <a:t>12 000 hehtaaria soita.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70BCA-D609-444A-9BA3-4CB48C50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57C4B-C068-F049-9488-2B5FCC20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12</a:t>
            </a:fld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F7CE41-1518-7644-9193-B64451D19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5887B919-E3F7-BA40-8269-7A4A515FD69C}"/>
              </a:ext>
            </a:extLst>
          </p:cNvPr>
          <p:cNvSpPr txBox="1">
            <a:spLocks/>
          </p:cNvSpPr>
          <p:nvPr/>
        </p:nvSpPr>
        <p:spPr>
          <a:xfrm>
            <a:off x="389964" y="381600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dirty="0" err="1"/>
              <a:t>Rumala</a:t>
            </a:r>
            <a:r>
              <a:rPr lang="fi-FI" sz="1500" dirty="0"/>
              <a:t>-Kuvajan soidensuojelualue</a:t>
            </a:r>
          </a:p>
        </p:txBody>
      </p:sp>
    </p:spTree>
    <p:extLst>
      <p:ext uri="{BB962C8B-B14F-4D97-AF65-F5344CB8AC3E}">
        <p14:creationId xmlns:p14="http://schemas.microsoft.com/office/powerpoint/2010/main" val="16589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lack bird standing next to a body of water&#10;&#10;Description automatically generated">
            <a:extLst>
              <a:ext uri="{FF2B5EF4-FFF2-40B4-BE49-F238E27FC236}">
                <a16:creationId xmlns:a16="http://schemas.microsoft.com/office/drawing/2014/main" id="{38E845FB-3886-A84C-8B61-EC626023E7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C27D-C0C4-684F-A7F8-7CD5A536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64" y="539015"/>
            <a:ext cx="5706036" cy="5524207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fi-FI" sz="2500" dirty="0"/>
              <a:t>Luontopalvelut aloittaa ennallistamisen luonnonsuojelu-alueilta, missä on vielä n. 25 000 hehtaaria ojitettuja soita. </a:t>
            </a:r>
          </a:p>
          <a:p>
            <a:pPr marL="342900" indent="-342900"/>
            <a:r>
              <a:rPr lang="fi-FI" sz="2500" dirty="0"/>
              <a:t>Suojelusoita kuivattavien reuna-alueiden vaikutukset minimoidaan vesienpalautuksella tai ennallistamisella maanomistajien kanssa neuvotellen.</a:t>
            </a:r>
          </a:p>
          <a:p>
            <a:pPr marL="342900" indent="-342900"/>
            <a:r>
              <a:rPr lang="en-GB" sz="2500" dirty="0" err="1"/>
              <a:t>Kohteiden</a:t>
            </a:r>
            <a:r>
              <a:rPr lang="en-GB" sz="2500" dirty="0"/>
              <a:t> </a:t>
            </a:r>
            <a:r>
              <a:rPr lang="en-GB" sz="2500" dirty="0" err="1"/>
              <a:t>valinnassa</a:t>
            </a:r>
            <a:r>
              <a:rPr lang="en-GB" sz="2500" dirty="0"/>
              <a:t> </a:t>
            </a:r>
            <a:r>
              <a:rPr lang="en-GB" sz="2500" dirty="0" err="1"/>
              <a:t>tärkeää</a:t>
            </a:r>
            <a:r>
              <a:rPr lang="en-GB" sz="2500" dirty="0"/>
              <a:t> </a:t>
            </a:r>
            <a:r>
              <a:rPr lang="en-GB" sz="2500" dirty="0" err="1"/>
              <a:t>vaikutukset</a:t>
            </a:r>
            <a:r>
              <a:rPr lang="en-GB" sz="2500" dirty="0"/>
              <a:t> </a:t>
            </a:r>
            <a:r>
              <a:rPr lang="en-GB" sz="2500" dirty="0" err="1"/>
              <a:t>luonnon</a:t>
            </a:r>
            <a:r>
              <a:rPr lang="en-GB" sz="2500" dirty="0"/>
              <a:t> </a:t>
            </a:r>
            <a:r>
              <a:rPr lang="en-GB" sz="2500" dirty="0" err="1"/>
              <a:t>monimuotoisuuteen</a:t>
            </a:r>
            <a:r>
              <a:rPr lang="en-GB" sz="2500" dirty="0"/>
              <a:t>, </a:t>
            </a:r>
            <a:r>
              <a:rPr lang="en-GB" sz="2500" dirty="0" err="1"/>
              <a:t>ilmastoon</a:t>
            </a:r>
            <a:r>
              <a:rPr lang="en-GB" sz="2500" dirty="0"/>
              <a:t> </a:t>
            </a:r>
            <a:r>
              <a:rPr lang="en-GB" sz="2500" dirty="0" err="1"/>
              <a:t>ja</a:t>
            </a:r>
            <a:r>
              <a:rPr lang="en-GB" sz="2500" dirty="0"/>
              <a:t> </a:t>
            </a:r>
            <a:r>
              <a:rPr lang="en-GB" sz="2500" dirty="0" err="1"/>
              <a:t>vesien</a:t>
            </a:r>
            <a:r>
              <a:rPr lang="en-GB" sz="2500" dirty="0"/>
              <a:t> </a:t>
            </a:r>
            <a:r>
              <a:rPr lang="en-GB" sz="2500" dirty="0" err="1"/>
              <a:t>suojeluun</a:t>
            </a:r>
            <a:r>
              <a:rPr lang="en-GB" sz="2500" dirty="0"/>
              <a:t>.</a:t>
            </a:r>
          </a:p>
          <a:p>
            <a:r>
              <a:rPr lang="fi-FI" sz="2500" dirty="0"/>
              <a:t>Selvityshankkeita käynnissä muun muassa lettoihin ja lähteisiin liittyen.</a:t>
            </a:r>
            <a:endParaRPr lang="en-FI" sz="2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5381-FE13-5841-8BD6-472F35BA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E4EE3-EE48-C44E-BE29-539AE4D1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bg1"/>
                </a:solidFill>
              </a:r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872E98-BDE7-2E48-999C-1E21C03A6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51272B-E5CF-5740-86E4-6A7A41481F56}"/>
              </a:ext>
            </a:extLst>
          </p:cNvPr>
          <p:cNvSpPr txBox="1">
            <a:spLocks/>
          </p:cNvSpPr>
          <p:nvPr/>
        </p:nvSpPr>
        <p:spPr>
          <a:xfrm>
            <a:off x="7135467" y="381600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dirty="0"/>
              <a:t>Suokukko</a:t>
            </a:r>
          </a:p>
        </p:txBody>
      </p:sp>
    </p:spTree>
    <p:extLst>
      <p:ext uri="{BB962C8B-B14F-4D97-AF65-F5344CB8AC3E}">
        <p14:creationId xmlns:p14="http://schemas.microsoft.com/office/powerpoint/2010/main" val="128930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>
                <a:solidFill>
                  <a:schemeClr val="bg2"/>
                </a:solidFill>
              </a:rPr>
              <a:t>Lintuvesien ja kosteikkojen </a:t>
            </a:r>
            <a:br>
              <a:rPr lang="fi-FI" sz="9000" dirty="0">
                <a:solidFill>
                  <a:schemeClr val="bg2"/>
                </a:solidFill>
              </a:rPr>
            </a:br>
            <a:r>
              <a:rPr lang="fi-FI" sz="9000" dirty="0">
                <a:solidFill>
                  <a:schemeClr val="bg2"/>
                </a:solidFill>
              </a:rPr>
              <a:t>kunnostaminen</a:t>
            </a:r>
            <a:endParaRPr lang="fi-FI" sz="90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0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body of water&#10;&#10;Description automatically generated">
            <a:extLst>
              <a:ext uri="{FF2B5EF4-FFF2-40B4-BE49-F238E27FC236}">
                <a16:creationId xmlns:a16="http://schemas.microsoft.com/office/drawing/2014/main" id="{7DA098FD-4D8F-144C-8928-B4B79D717A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54532F-58E8-C04C-8285-0D03917D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Tavoitteena</a:t>
            </a:r>
            <a:r>
              <a:rPr lang="en-GB" dirty="0"/>
              <a:t> on </a:t>
            </a:r>
            <a:r>
              <a:rPr lang="en-GB" dirty="0" err="1"/>
              <a:t>kunnostaa</a:t>
            </a:r>
            <a:r>
              <a:rPr lang="en-GB" dirty="0"/>
              <a:t> 80 </a:t>
            </a:r>
            <a:r>
              <a:rPr lang="en-GB" dirty="0" err="1"/>
              <a:t>arvokkainta</a:t>
            </a:r>
            <a:r>
              <a:rPr lang="en-GB" dirty="0"/>
              <a:t> </a:t>
            </a:r>
            <a:r>
              <a:rPr lang="en-GB" dirty="0" err="1"/>
              <a:t>lintuvettä</a:t>
            </a:r>
            <a:r>
              <a:rPr lang="en-GB" dirty="0"/>
              <a:t> </a:t>
            </a:r>
            <a:r>
              <a:rPr lang="en-GB" dirty="0" err="1"/>
              <a:t>hallituskauden</a:t>
            </a:r>
            <a:r>
              <a:rPr lang="en-GB" dirty="0"/>
              <a:t> </a:t>
            </a:r>
            <a:r>
              <a:rPr lang="en-GB" dirty="0" err="1"/>
              <a:t>aikana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24CDB-0871-1545-B1FB-45409E13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8F661-C39D-724F-9966-DC94E15F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15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3C1284-22AF-5A4A-8CB2-AC05A3D06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7AE8CF20-4F43-A841-8415-C2BC6D85EAFD}"/>
              </a:ext>
            </a:extLst>
          </p:cNvPr>
          <p:cNvSpPr txBox="1">
            <a:spLocks/>
          </p:cNvSpPr>
          <p:nvPr/>
        </p:nvSpPr>
        <p:spPr>
          <a:xfrm>
            <a:off x="389964" y="381600"/>
            <a:ext cx="2492936" cy="96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500" dirty="0">
                <a:solidFill>
                  <a:schemeClr val="bg1"/>
                </a:solidFill>
              </a:rPr>
              <a:t>Heinä-Suvannon</a:t>
            </a:r>
            <a:br>
              <a:rPr lang="fi-FI" sz="1500" dirty="0">
                <a:solidFill>
                  <a:schemeClr val="bg1"/>
                </a:solidFill>
              </a:rPr>
            </a:br>
            <a:r>
              <a:rPr lang="fi-FI" sz="1500" dirty="0">
                <a:solidFill>
                  <a:schemeClr val="bg1"/>
                </a:solidFill>
              </a:rPr>
              <a:t>lintuvesi Viitasaarella</a:t>
            </a:r>
          </a:p>
          <a:p>
            <a:pPr marL="0" indent="0">
              <a:buNone/>
            </a:pPr>
            <a:endParaRPr lang="fi-FI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2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AF2A034-A569-4C9D-AE15-3E43AB63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7" y="786623"/>
            <a:ext cx="6753065" cy="4262998"/>
          </a:xfrm>
        </p:spPr>
        <p:txBody>
          <a:bodyPr>
            <a:noAutofit/>
          </a:bodyPr>
          <a:lstStyle/>
          <a:p>
            <a:r>
              <a:rPr lang="fi-FI" sz="2500" dirty="0"/>
              <a:t>Kunnostustoimia ovat kohteesta riippuen raivaus, ruoppaus, niitto, vedenpinnan nosto, pienpetopyynti, laidunnus ja hoitokalastus. </a:t>
            </a:r>
          </a:p>
          <a:p>
            <a:r>
              <a:rPr lang="fi-FI" sz="2500" dirty="0"/>
              <a:t>Kunnostustoimenpiteet kohdennetaan ensisijaisesti Natura -verkoston lintudirektiivin mukaisille erityisille suojelualueille.</a:t>
            </a:r>
          </a:p>
          <a:p>
            <a:endParaRPr lang="fi-FI" sz="25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853970-AC64-45D8-816B-085DDE8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E2A13E-8018-41C0-A075-7FD2795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16</a:t>
            </a:fld>
            <a:endParaRPr lang="fi-FI"/>
          </a:p>
        </p:txBody>
      </p:sp>
      <p:sp>
        <p:nvSpPr>
          <p:cNvPr id="6" name="Sisällön paikkamerkki 6">
            <a:extLst>
              <a:ext uri="{FF2B5EF4-FFF2-40B4-BE49-F238E27FC236}">
                <a16:creationId xmlns:a16="http://schemas.microsoft.com/office/drawing/2014/main" id="{49BE280D-81B1-6C44-B819-E19239ADF523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/>
              <a:t>Nokikana</a:t>
            </a:r>
          </a:p>
        </p:txBody>
      </p:sp>
    </p:spTree>
    <p:extLst>
      <p:ext uri="{BB962C8B-B14F-4D97-AF65-F5344CB8AC3E}">
        <p14:creationId xmlns:p14="http://schemas.microsoft.com/office/powerpoint/2010/main" val="388335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44FD4-7B34-7140-A9E3-935AD4D2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923090"/>
            <a:ext cx="6643344" cy="4832366"/>
          </a:xfrm>
        </p:spPr>
        <p:txBody>
          <a:bodyPr>
            <a:noAutofit/>
          </a:bodyPr>
          <a:lstStyle/>
          <a:p>
            <a:r>
              <a:rPr lang="en-GB" sz="2800" dirty="0" err="1"/>
              <a:t>Moniin</a:t>
            </a:r>
            <a:r>
              <a:rPr lang="en-GB" sz="2800" dirty="0"/>
              <a:t> </a:t>
            </a:r>
            <a:r>
              <a:rPr lang="en-GB" sz="2800" dirty="0" err="1"/>
              <a:t>kunnostustoimiin</a:t>
            </a:r>
            <a:r>
              <a:rPr lang="en-GB" sz="2800" dirty="0"/>
              <a:t> </a:t>
            </a:r>
            <a:r>
              <a:rPr lang="en-GB" sz="2800" dirty="0" err="1"/>
              <a:t>täytyy</a:t>
            </a:r>
            <a:r>
              <a:rPr lang="en-GB" sz="2800" dirty="0"/>
              <a:t> hakea </a:t>
            </a:r>
            <a:r>
              <a:rPr lang="en-GB" sz="2800" dirty="0" err="1"/>
              <a:t>vesilain</a:t>
            </a:r>
            <a:r>
              <a:rPr lang="en-GB" sz="2800" dirty="0"/>
              <a:t> </a:t>
            </a:r>
            <a:r>
              <a:rPr lang="en-GB" sz="2800" dirty="0" err="1"/>
              <a:t>mukaiset</a:t>
            </a:r>
            <a:r>
              <a:rPr lang="en-GB" sz="2800" dirty="0"/>
              <a:t> </a:t>
            </a:r>
            <a:r>
              <a:rPr lang="en-GB" sz="2800" dirty="0" err="1"/>
              <a:t>luvat</a:t>
            </a:r>
            <a:r>
              <a:rPr lang="en-GB" sz="2800" dirty="0"/>
              <a:t>. </a:t>
            </a:r>
            <a:r>
              <a:rPr lang="en-GB" sz="2800" dirty="0" err="1"/>
              <a:t>Toiminta</a:t>
            </a:r>
            <a:r>
              <a:rPr lang="en-GB" sz="2800" dirty="0"/>
              <a:t> </a:t>
            </a:r>
            <a:r>
              <a:rPr lang="en-GB" sz="2800" dirty="0" err="1"/>
              <a:t>voidaan</a:t>
            </a:r>
            <a:r>
              <a:rPr lang="en-GB" sz="2800" dirty="0"/>
              <a:t> </a:t>
            </a:r>
            <a:r>
              <a:rPr lang="en-GB" sz="2800" dirty="0" err="1"/>
              <a:t>aloittaa</a:t>
            </a:r>
            <a:r>
              <a:rPr lang="en-GB" sz="2800" dirty="0"/>
              <a:t> </a:t>
            </a:r>
            <a:r>
              <a:rPr lang="en-GB" sz="2800" dirty="0" err="1"/>
              <a:t>nopeasti</a:t>
            </a:r>
            <a:r>
              <a:rPr lang="en-GB" sz="2800" dirty="0"/>
              <a:t> </a:t>
            </a:r>
            <a:r>
              <a:rPr lang="en-GB" sz="2800" dirty="0" err="1"/>
              <a:t>kohteista</a:t>
            </a:r>
            <a:r>
              <a:rPr lang="en-GB" sz="2800" dirty="0"/>
              <a:t>, </a:t>
            </a:r>
            <a:r>
              <a:rPr lang="en-GB" sz="2800" dirty="0" err="1"/>
              <a:t>joilla</a:t>
            </a:r>
            <a:r>
              <a:rPr lang="en-GB" sz="2800" dirty="0"/>
              <a:t> on jo </a:t>
            </a:r>
            <a:r>
              <a:rPr lang="en-GB" sz="2800" dirty="0" err="1"/>
              <a:t>luvat</a:t>
            </a:r>
            <a:r>
              <a:rPr lang="en-GB" sz="2800" dirty="0"/>
              <a:t> tai </a:t>
            </a:r>
            <a:r>
              <a:rPr lang="en-GB" sz="2800" dirty="0" err="1"/>
              <a:t>joihin</a:t>
            </a:r>
            <a:r>
              <a:rPr lang="en-GB" sz="2800" dirty="0"/>
              <a:t> </a:t>
            </a:r>
            <a:r>
              <a:rPr lang="en-GB" sz="2800" dirty="0" err="1"/>
              <a:t>ei</a:t>
            </a:r>
            <a:r>
              <a:rPr lang="en-GB" sz="2800" dirty="0"/>
              <a:t> </a:t>
            </a:r>
            <a:r>
              <a:rPr lang="en-GB" sz="2800" dirty="0" err="1"/>
              <a:t>tarvita</a:t>
            </a:r>
            <a:r>
              <a:rPr lang="en-GB" sz="2800" dirty="0"/>
              <a:t> </a:t>
            </a:r>
            <a:r>
              <a:rPr lang="en-GB" sz="2800" dirty="0" err="1"/>
              <a:t>lupia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Teemassa</a:t>
            </a:r>
            <a:r>
              <a:rPr lang="en-GB" sz="2800" dirty="0"/>
              <a:t> </a:t>
            </a:r>
            <a:r>
              <a:rPr lang="en-GB" sz="2800" dirty="0" err="1"/>
              <a:t>yhteistyö</a:t>
            </a:r>
            <a:r>
              <a:rPr lang="en-GB" sz="2800" dirty="0"/>
              <a:t> jo </a:t>
            </a:r>
            <a:r>
              <a:rPr lang="en-GB" sz="2800" dirty="0" err="1"/>
              <a:t>käynnistynyt</a:t>
            </a:r>
            <a:r>
              <a:rPr lang="en-GB" sz="2800" dirty="0"/>
              <a:t> </a:t>
            </a:r>
            <a:r>
              <a:rPr lang="en-GB" sz="2800" dirty="0" err="1"/>
              <a:t>MMM:n</a:t>
            </a:r>
            <a:r>
              <a:rPr lang="en-GB" sz="2800" dirty="0"/>
              <a:t> </a:t>
            </a:r>
            <a:r>
              <a:rPr lang="en-GB" sz="2800" dirty="0" err="1"/>
              <a:t>ja</a:t>
            </a:r>
            <a:r>
              <a:rPr lang="en-GB" sz="2800" dirty="0"/>
              <a:t> </a:t>
            </a:r>
            <a:r>
              <a:rPr lang="en-GB" sz="2800" dirty="0" err="1"/>
              <a:t>riistahallinnon</a:t>
            </a:r>
            <a:r>
              <a:rPr lang="en-GB" sz="2800" dirty="0"/>
              <a:t> </a:t>
            </a:r>
            <a:r>
              <a:rPr lang="en-GB" sz="2800" dirty="0" err="1"/>
              <a:t>kanssa</a:t>
            </a:r>
            <a:r>
              <a:rPr lang="en-GB" sz="2800" dirty="0"/>
              <a:t>, </a:t>
            </a:r>
            <a:r>
              <a:rPr lang="en-GB" sz="2800" dirty="0" err="1"/>
              <a:t>Sotka-hanke</a:t>
            </a:r>
            <a:endParaRPr lang="en-GB" sz="2800" dirty="0"/>
          </a:p>
          <a:p>
            <a:r>
              <a:rPr lang="en-GB" sz="2800" dirty="0" err="1"/>
              <a:t>Kunnostettavilla</a:t>
            </a:r>
            <a:r>
              <a:rPr lang="en-GB" sz="2800" dirty="0"/>
              <a:t> </a:t>
            </a:r>
            <a:r>
              <a:rPr lang="en-GB" sz="2800" dirty="0" err="1"/>
              <a:t>kohteilla</a:t>
            </a:r>
            <a:r>
              <a:rPr lang="en-GB" sz="2800" dirty="0"/>
              <a:t> </a:t>
            </a:r>
            <a:r>
              <a:rPr lang="en-GB" sz="2800" dirty="0" err="1"/>
              <a:t>tiivis</a:t>
            </a:r>
            <a:r>
              <a:rPr lang="en-GB" sz="2800" dirty="0"/>
              <a:t> </a:t>
            </a:r>
            <a:r>
              <a:rPr lang="en-GB" sz="2800" dirty="0" err="1"/>
              <a:t>yhteistyö-tarve</a:t>
            </a:r>
            <a:r>
              <a:rPr lang="en-GB" sz="2800" dirty="0"/>
              <a:t> </a:t>
            </a:r>
            <a:r>
              <a:rPr lang="en-GB" sz="2800" dirty="0" err="1"/>
              <a:t>muiden</a:t>
            </a:r>
            <a:r>
              <a:rPr lang="en-GB" sz="2800" dirty="0"/>
              <a:t> Helmi-</a:t>
            </a:r>
            <a:r>
              <a:rPr lang="en-GB" sz="2800" dirty="0" err="1"/>
              <a:t>ohjelman</a:t>
            </a:r>
            <a:r>
              <a:rPr lang="en-GB" sz="2800" dirty="0"/>
              <a:t> </a:t>
            </a:r>
            <a:r>
              <a:rPr lang="en-GB" sz="2800" dirty="0" err="1"/>
              <a:t>teemojen</a:t>
            </a:r>
            <a:r>
              <a:rPr lang="en-GB" sz="2800" dirty="0"/>
              <a:t> </a:t>
            </a:r>
            <a:r>
              <a:rPr lang="en-GB" sz="2800" dirty="0" err="1"/>
              <a:t>kanssa</a:t>
            </a:r>
            <a:endParaRPr lang="en-FI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05381-1E5F-A945-8D50-2B7E0A7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4CEBB-DBB1-954F-A57A-54EFA08F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F0005C-3B9F-8640-855D-B0A0D7E4CD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11" y="1845509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>
                <a:solidFill>
                  <a:schemeClr val="tx1"/>
                </a:solidFill>
              </a:rPr>
              <a:t>Perinne-</a:t>
            </a:r>
            <a:br>
              <a:rPr lang="fi-FI" sz="9000" dirty="0">
                <a:solidFill>
                  <a:schemeClr val="tx1"/>
                </a:solidFill>
              </a:rPr>
            </a:br>
            <a:r>
              <a:rPr lang="fi-FI" sz="9000" dirty="0">
                <a:solidFill>
                  <a:schemeClr val="tx1"/>
                </a:solidFill>
              </a:rPr>
              <a:t>biotooppien</a:t>
            </a:r>
            <a:br>
              <a:rPr lang="fi-FI" sz="9000" dirty="0">
                <a:solidFill>
                  <a:schemeClr val="tx1"/>
                </a:solidFill>
              </a:rPr>
            </a:br>
            <a:r>
              <a:rPr lang="fi-FI" sz="9000" dirty="0">
                <a:solidFill>
                  <a:schemeClr val="tx1"/>
                </a:solidFill>
              </a:rPr>
              <a:t>hoito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tx1"/>
                </a:solidFill>
              </a:rPr>
              <a:t>18</a:t>
            </a:fld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4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grass, field, green&#10;&#10;Description automatically generated">
            <a:extLst>
              <a:ext uri="{FF2B5EF4-FFF2-40B4-BE49-F238E27FC236}">
                <a16:creationId xmlns:a16="http://schemas.microsoft.com/office/drawing/2014/main" id="{03E97AC6-C84A-ED44-B61F-C0ED0DCABE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8B1461-9BAC-9E4B-A029-E1F7A105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Tavoitteena on kunnostaa hallituskauden aikana 15 000 hehtaaria perin-</a:t>
            </a:r>
            <a:r>
              <a:rPr lang="fi-FI" dirty="0" err="1"/>
              <a:t>nebiotooppeja</a:t>
            </a:r>
            <a:r>
              <a:rPr lang="fi-FI" dirty="0"/>
              <a:t>.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70BCA-D609-444A-9BA3-4CB48C50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57C4B-C068-F049-9488-2B5FCC20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bg1"/>
                </a:solidFill>
              </a:rPr>
              <a:t>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CB5A-7650-744C-9320-CB495748A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54C95461-28C2-F14A-96FB-78D203E3CBE7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 err="1">
                <a:solidFill>
                  <a:schemeClr val="bg1"/>
                </a:solidFill>
              </a:rPr>
              <a:t>Häntälän</a:t>
            </a:r>
            <a:r>
              <a:rPr lang="fi-FI" sz="1500" dirty="0">
                <a:solidFill>
                  <a:schemeClr val="bg1"/>
                </a:solidFill>
              </a:rPr>
              <a:t> notkot</a:t>
            </a:r>
          </a:p>
        </p:txBody>
      </p:sp>
    </p:spTree>
    <p:extLst>
      <p:ext uri="{BB962C8B-B14F-4D97-AF65-F5344CB8AC3E}">
        <p14:creationId xmlns:p14="http://schemas.microsoft.com/office/powerpoint/2010/main" val="74698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insect on a flower&#10;&#10;Description automatically generated">
            <a:extLst>
              <a:ext uri="{FF2B5EF4-FFF2-40B4-BE49-F238E27FC236}">
                <a16:creationId xmlns:a16="http://schemas.microsoft.com/office/drawing/2014/main" id="{FDAA0103-51E9-7643-89DA-6562C2D9F6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2E331-599A-884A-BED5-E134737C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 dirty="0"/>
              <a:t>HELMI-ELINYMPÄRISTÖOHJELMA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9203-45C4-B045-B483-D33CC7B6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178BF-8415-744E-9356-8E52A7641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9947E120-BE4A-3D40-9FC4-082962248173}"/>
              </a:ext>
            </a:extLst>
          </p:cNvPr>
          <p:cNvSpPr txBox="1">
            <a:spLocks/>
          </p:cNvSpPr>
          <p:nvPr/>
        </p:nvSpPr>
        <p:spPr>
          <a:xfrm>
            <a:off x="711696" y="624945"/>
            <a:ext cx="5380038" cy="42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>
                <a:solidFill>
                  <a:schemeClr val="bg1"/>
                </a:solidFill>
              </a:rPr>
              <a:t>Suomessa on tehty pitkään työtä luonnon </a:t>
            </a:r>
            <a:r>
              <a:rPr lang="fi-FI" dirty="0" err="1">
                <a:solidFill>
                  <a:schemeClr val="bg1"/>
                </a:solidFill>
              </a:rPr>
              <a:t>monimuotoi-suuden</a:t>
            </a:r>
            <a:r>
              <a:rPr lang="fi-FI" dirty="0">
                <a:solidFill>
                  <a:schemeClr val="bg1"/>
                </a:solidFill>
              </a:rPr>
              <a:t> edistämiseksi. Kuitenkin luonto köyhtyy yhä. Suurin syy siihen  on elin-ympäristöjen  väheneminen     ja laadun heikkeneminen.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C09FEF4-E213-2A45-BE71-3509F1B5F62D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 err="1">
                <a:solidFill>
                  <a:schemeClr val="bg1"/>
                </a:solidFill>
              </a:rPr>
              <a:t>Pikkuapollo</a:t>
            </a:r>
            <a:endParaRPr lang="fi-FI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0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 purple flower&#10;&#10;Description automatically generated">
            <a:extLst>
              <a:ext uri="{FF2B5EF4-FFF2-40B4-BE49-F238E27FC236}">
                <a16:creationId xmlns:a16="http://schemas.microsoft.com/office/drawing/2014/main" id="{CD1242CC-8541-B64F-BEC9-7E8912AA66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EC16A3-2FA6-724B-8351-EFD9E5E6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06" y="1297501"/>
            <a:ext cx="5706036" cy="5141800"/>
          </a:xfrm>
        </p:spPr>
        <p:txBody>
          <a:bodyPr>
            <a:noAutofit/>
          </a:bodyPr>
          <a:lstStyle/>
          <a:p>
            <a:r>
              <a:rPr lang="en-GB" sz="2600" dirty="0"/>
              <a:t>ELY-</a:t>
            </a:r>
            <a:r>
              <a:rPr lang="en-GB" sz="2600" dirty="0" err="1"/>
              <a:t>keskukset</a:t>
            </a:r>
            <a:r>
              <a:rPr lang="en-GB" sz="2600" dirty="0"/>
              <a:t> </a:t>
            </a:r>
            <a:r>
              <a:rPr lang="en-GB" sz="2600" dirty="0" err="1"/>
              <a:t>kartoittavat</a:t>
            </a:r>
            <a:r>
              <a:rPr lang="en-GB" sz="2600" dirty="0"/>
              <a:t> </a:t>
            </a:r>
            <a:br>
              <a:rPr lang="en-GB" sz="2600" dirty="0"/>
            </a:br>
            <a:r>
              <a:rPr lang="en-GB" sz="2600" dirty="0" err="1"/>
              <a:t>arvokkaimmat</a:t>
            </a:r>
            <a:r>
              <a:rPr lang="en-GB" sz="2600" dirty="0"/>
              <a:t> </a:t>
            </a:r>
            <a:r>
              <a:rPr lang="en-GB" sz="2600" dirty="0" err="1"/>
              <a:t>perinnebiotoopit</a:t>
            </a:r>
            <a:br>
              <a:rPr lang="en-GB" sz="2600" dirty="0"/>
            </a:br>
            <a:r>
              <a:rPr lang="en-GB" sz="2600" dirty="0" err="1"/>
              <a:t>vuosina</a:t>
            </a:r>
            <a:r>
              <a:rPr lang="en-GB" sz="2600" dirty="0"/>
              <a:t> 2019–2021.</a:t>
            </a:r>
          </a:p>
          <a:p>
            <a:r>
              <a:rPr lang="en-GB" sz="2600" dirty="0" err="1"/>
              <a:t>Hoito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kunnostuskohteet</a:t>
            </a:r>
            <a:r>
              <a:rPr lang="en-GB" sz="2600" dirty="0"/>
              <a:t> </a:t>
            </a:r>
            <a:br>
              <a:rPr lang="en-GB" sz="2600" dirty="0"/>
            </a:br>
            <a:r>
              <a:rPr lang="en-GB" sz="2600" dirty="0" err="1"/>
              <a:t>valitaan</a:t>
            </a:r>
            <a:r>
              <a:rPr lang="en-GB" sz="2600" dirty="0"/>
              <a:t> </a:t>
            </a:r>
            <a:r>
              <a:rPr lang="en-GB" sz="2600" dirty="0" err="1"/>
              <a:t>kartoitusten</a:t>
            </a:r>
            <a:r>
              <a:rPr lang="en-GB" sz="2600" dirty="0"/>
              <a:t> </a:t>
            </a:r>
            <a:r>
              <a:rPr lang="en-GB" sz="2600" dirty="0" err="1"/>
              <a:t>perusteella</a:t>
            </a:r>
            <a:r>
              <a:rPr lang="en-GB" sz="2600" dirty="0"/>
              <a:t>.</a:t>
            </a:r>
          </a:p>
          <a:p>
            <a:r>
              <a:rPr lang="en-GB" sz="2600" dirty="0" err="1"/>
              <a:t>Tavoitteena</a:t>
            </a:r>
            <a:r>
              <a:rPr lang="en-GB" sz="2600" dirty="0"/>
              <a:t> </a:t>
            </a:r>
            <a:r>
              <a:rPr lang="en-GB" sz="2600" dirty="0" err="1"/>
              <a:t>kunnostaa</a:t>
            </a:r>
            <a:r>
              <a:rPr lang="en-GB" sz="2600" dirty="0"/>
              <a:t> </a:t>
            </a:r>
            <a:r>
              <a:rPr lang="en-GB" sz="2600" dirty="0" err="1"/>
              <a:t>arvokkaimmat</a:t>
            </a:r>
            <a:r>
              <a:rPr lang="en-GB" sz="2600" dirty="0"/>
              <a:t> </a:t>
            </a:r>
            <a:r>
              <a:rPr lang="en-GB" sz="2600" dirty="0" err="1"/>
              <a:t>kohteet</a:t>
            </a:r>
            <a:r>
              <a:rPr lang="en-GB" sz="2600" dirty="0"/>
              <a:t> </a:t>
            </a:r>
            <a:r>
              <a:rPr lang="en-GB" sz="2600" dirty="0" err="1"/>
              <a:t>ympäristötuen</a:t>
            </a:r>
            <a:r>
              <a:rPr lang="en-GB" sz="2600" dirty="0"/>
              <a:t> </a:t>
            </a:r>
            <a:r>
              <a:rPr lang="en-GB" sz="2600" dirty="0" err="1"/>
              <a:t>piiriin</a:t>
            </a:r>
            <a:endParaRPr lang="en-GB" sz="2600" dirty="0"/>
          </a:p>
          <a:p>
            <a:r>
              <a:rPr lang="en-GB" sz="2600" dirty="0" err="1"/>
              <a:t>Toimina</a:t>
            </a:r>
            <a:r>
              <a:rPr lang="en-GB" sz="2600" dirty="0"/>
              <a:t> mm. </a:t>
            </a:r>
            <a:r>
              <a:rPr lang="en-GB" sz="2600" dirty="0" err="1"/>
              <a:t>raivaus</a:t>
            </a:r>
            <a:r>
              <a:rPr lang="en-GB" sz="2600" dirty="0"/>
              <a:t>, </a:t>
            </a:r>
            <a:r>
              <a:rPr lang="en-GB" sz="2600" dirty="0" err="1"/>
              <a:t>puuston</a:t>
            </a:r>
            <a:r>
              <a:rPr lang="en-GB" sz="2600" dirty="0"/>
              <a:t> </a:t>
            </a:r>
            <a:r>
              <a:rPr lang="en-GB" sz="2600" dirty="0" err="1"/>
              <a:t>poisto</a:t>
            </a:r>
            <a:r>
              <a:rPr lang="en-GB" sz="2600" dirty="0"/>
              <a:t>, </a:t>
            </a:r>
            <a:r>
              <a:rPr lang="en-GB" sz="2600" dirty="0" err="1"/>
              <a:t>aidoitus</a:t>
            </a:r>
            <a:r>
              <a:rPr lang="en-GB" sz="2600" dirty="0"/>
              <a:t>, </a:t>
            </a:r>
            <a:r>
              <a:rPr lang="en-GB" sz="2600" dirty="0" err="1"/>
              <a:t>laidunnus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niitot</a:t>
            </a:r>
            <a:r>
              <a:rPr lang="en-GB" sz="2600" dirty="0"/>
              <a:t>. </a:t>
            </a:r>
            <a:endParaRPr lang="en-FI" sz="2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05381-1E5F-A945-8D50-2B7E0A7A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HELMI-ELINYMPÄRISTÖOHJELMA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4CEBB-DBB1-954F-A57A-54EFA08F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CDE00E-3FBE-42A6-9516-DD8C59D4ADE8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12" name="Sisällön paikkamerkki 6">
            <a:extLst>
              <a:ext uri="{FF2B5EF4-FFF2-40B4-BE49-F238E27FC236}">
                <a16:creationId xmlns:a16="http://schemas.microsoft.com/office/drawing/2014/main" id="{BC616181-839A-5E48-AB2E-986BE0AEBB5F}"/>
              </a:ext>
            </a:extLst>
          </p:cNvPr>
          <p:cNvSpPr txBox="1">
            <a:spLocks/>
          </p:cNvSpPr>
          <p:nvPr/>
        </p:nvSpPr>
        <p:spPr>
          <a:xfrm>
            <a:off x="389964" y="381600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dirty="0">
                <a:solidFill>
                  <a:schemeClr val="bg1"/>
                </a:solidFill>
              </a:rPr>
              <a:t>Ketokatkero</a:t>
            </a:r>
          </a:p>
        </p:txBody>
      </p:sp>
    </p:spTree>
    <p:extLst>
      <p:ext uri="{BB962C8B-B14F-4D97-AF65-F5344CB8AC3E}">
        <p14:creationId xmlns:p14="http://schemas.microsoft.com/office/powerpoint/2010/main" val="265984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>
                <a:solidFill>
                  <a:schemeClr val="bg1"/>
                </a:solidFill>
              </a:rPr>
              <a:t>Metsäisten</a:t>
            </a:r>
            <a:br>
              <a:rPr lang="fi-FI" sz="9000" dirty="0">
                <a:solidFill>
                  <a:schemeClr val="bg1"/>
                </a:solidFill>
              </a:rPr>
            </a:br>
            <a:r>
              <a:rPr lang="fi-FI" sz="9000" dirty="0">
                <a:solidFill>
                  <a:schemeClr val="bg1"/>
                </a:solidFill>
              </a:rPr>
              <a:t>elinympäristöjen</a:t>
            </a:r>
            <a:br>
              <a:rPr lang="fi-FI" sz="9000" dirty="0">
                <a:solidFill>
                  <a:schemeClr val="bg1"/>
                </a:solidFill>
              </a:rPr>
            </a:br>
            <a:r>
              <a:rPr lang="fi-FI" sz="9000" dirty="0">
                <a:solidFill>
                  <a:schemeClr val="bg1"/>
                </a:solidFill>
              </a:rPr>
              <a:t>hoito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63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 up of a bird&#10;&#10;Description automatically generated">
            <a:extLst>
              <a:ext uri="{FF2B5EF4-FFF2-40B4-BE49-F238E27FC236}">
                <a16:creationId xmlns:a16="http://schemas.microsoft.com/office/drawing/2014/main" id="{C980C6C0-3DFF-1943-9A92-B0990F28A1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652D8-BEB4-514C-A721-3C526BEB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Mitä</a:t>
            </a:r>
            <a:r>
              <a:rPr lang="en-GB" dirty="0"/>
              <a:t> METSO-</a:t>
            </a:r>
            <a:r>
              <a:rPr lang="en-GB" dirty="0" err="1"/>
              <a:t>ohjelman</a:t>
            </a:r>
            <a:r>
              <a:rPr lang="en-GB" dirty="0"/>
              <a:t> </a:t>
            </a:r>
            <a:r>
              <a:rPr lang="en-GB" dirty="0" err="1"/>
              <a:t>lisäksi</a:t>
            </a:r>
            <a:r>
              <a:rPr lang="en-GB" dirty="0"/>
              <a:t>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A66A-EB88-4847-80F3-29DC0B91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Hoitotarpeita</a:t>
            </a:r>
            <a:r>
              <a:rPr lang="en-GB" dirty="0"/>
              <a:t> </a:t>
            </a:r>
            <a:r>
              <a:rPr lang="en-GB" dirty="0" err="1"/>
              <a:t>etenkin</a:t>
            </a:r>
            <a:r>
              <a:rPr lang="en-GB" dirty="0"/>
              <a:t> Natura-</a:t>
            </a:r>
            <a:r>
              <a:rPr lang="en-GB" dirty="0" err="1"/>
              <a:t>alueilla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suojeltavien</a:t>
            </a:r>
            <a:r>
              <a:rPr lang="en-GB" dirty="0"/>
              <a:t> </a:t>
            </a:r>
            <a:r>
              <a:rPr lang="en-GB" dirty="0" err="1"/>
              <a:t>lajien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luontotyyppien</a:t>
            </a:r>
            <a:r>
              <a:rPr lang="en-GB" dirty="0"/>
              <a:t> </a:t>
            </a:r>
            <a:r>
              <a:rPr lang="en-GB" dirty="0" err="1"/>
              <a:t>rajaus-kohteilla</a:t>
            </a:r>
            <a:r>
              <a:rPr lang="en-GB" dirty="0"/>
              <a:t>. </a:t>
            </a:r>
          </a:p>
          <a:p>
            <a:r>
              <a:rPr lang="en-GB" dirty="0"/>
              <a:t>Mm. </a:t>
            </a:r>
            <a:r>
              <a:rPr lang="en-GB" dirty="0" err="1"/>
              <a:t>lehtojen</a:t>
            </a:r>
            <a:r>
              <a:rPr lang="en-GB" dirty="0"/>
              <a:t>, </a:t>
            </a:r>
            <a:r>
              <a:rPr lang="en-GB" dirty="0" err="1"/>
              <a:t>paahdealueiden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kalkki-kallioiden</a:t>
            </a:r>
            <a:r>
              <a:rPr lang="en-GB" dirty="0"/>
              <a:t> </a:t>
            </a:r>
            <a:r>
              <a:rPr lang="en-GB" dirty="0" err="1"/>
              <a:t>hoitoa</a:t>
            </a:r>
            <a:r>
              <a:rPr lang="en-GB" dirty="0"/>
              <a:t>.</a:t>
            </a:r>
          </a:p>
          <a:p>
            <a:r>
              <a:rPr lang="en-GB" dirty="0" err="1"/>
              <a:t>Teeman</a:t>
            </a:r>
            <a:r>
              <a:rPr lang="en-GB" dirty="0"/>
              <a:t> </a:t>
            </a:r>
            <a:r>
              <a:rPr lang="en-GB" dirty="0" err="1"/>
              <a:t>sisältö</a:t>
            </a:r>
            <a:r>
              <a:rPr lang="en-GB" dirty="0"/>
              <a:t> </a:t>
            </a:r>
            <a:r>
              <a:rPr lang="en-GB" dirty="0" err="1"/>
              <a:t>täsmentyy</a:t>
            </a:r>
            <a:r>
              <a:rPr lang="en-GB" dirty="0"/>
              <a:t> </a:t>
            </a:r>
            <a:r>
              <a:rPr lang="en-GB" dirty="0" err="1"/>
              <a:t>vuoden</a:t>
            </a:r>
            <a:r>
              <a:rPr lang="en-GB" dirty="0"/>
              <a:t> 2020 </a:t>
            </a:r>
            <a:r>
              <a:rPr lang="en-GB" dirty="0" err="1"/>
              <a:t>aikana</a:t>
            </a:r>
            <a:r>
              <a:rPr lang="en-GB" dirty="0"/>
              <a:t>, </a:t>
            </a:r>
            <a:r>
              <a:rPr lang="en-GB" dirty="0" err="1"/>
              <a:t>yhteys</a:t>
            </a:r>
            <a:r>
              <a:rPr lang="en-GB" dirty="0"/>
              <a:t> mm. </a:t>
            </a:r>
            <a:r>
              <a:rPr lang="en-GB" dirty="0" err="1"/>
              <a:t>metsästrategian</a:t>
            </a:r>
            <a:r>
              <a:rPr lang="en-GB" dirty="0"/>
              <a:t> </a:t>
            </a:r>
            <a:r>
              <a:rPr lang="en-GB" dirty="0" err="1"/>
              <a:t>hankkeisiin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METSO-</a:t>
            </a:r>
            <a:r>
              <a:rPr lang="en-GB" dirty="0" err="1"/>
              <a:t>ohjelmaan</a:t>
            </a:r>
            <a:r>
              <a:rPr lang="en-GB" dirty="0"/>
              <a:t> </a:t>
            </a:r>
          </a:p>
          <a:p>
            <a:r>
              <a:rPr lang="en-GB" dirty="0" err="1"/>
              <a:t>Metsien</a:t>
            </a:r>
            <a:r>
              <a:rPr lang="en-GB" dirty="0"/>
              <a:t> </a:t>
            </a:r>
            <a:r>
              <a:rPr lang="en-GB" dirty="0" err="1"/>
              <a:t>suojelu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luonnonhoitotarpeet</a:t>
            </a:r>
            <a:r>
              <a:rPr lang="en-GB" dirty="0"/>
              <a:t> </a:t>
            </a:r>
            <a:r>
              <a:rPr lang="en-GB" dirty="0" err="1"/>
              <a:t>mahdollista</a:t>
            </a:r>
            <a:r>
              <a:rPr lang="en-GB" dirty="0"/>
              <a:t> </a:t>
            </a:r>
            <a:r>
              <a:rPr lang="en-GB" dirty="0" err="1"/>
              <a:t>arvioida</a:t>
            </a:r>
            <a:r>
              <a:rPr lang="en-GB" dirty="0"/>
              <a:t> METSO-</a:t>
            </a:r>
            <a:r>
              <a:rPr lang="en-GB" dirty="0" err="1"/>
              <a:t>ohjelman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jälkeiselle</a:t>
            </a:r>
            <a:r>
              <a:rPr lang="en-GB" dirty="0"/>
              <a:t> </a:t>
            </a:r>
            <a:r>
              <a:rPr lang="en-GB" dirty="0" err="1"/>
              <a:t>ajalle</a:t>
            </a:r>
            <a:r>
              <a:rPr lang="en-GB" dirty="0"/>
              <a:t> </a:t>
            </a:r>
            <a:r>
              <a:rPr lang="en-GB" dirty="0" err="1"/>
              <a:t>ohjelmatyön</a:t>
            </a:r>
            <a:r>
              <a:rPr lang="en-GB" dirty="0"/>
              <a:t>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DCA78-1A0C-EF4C-9C0C-F6D171AB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48AB-D5E9-9540-9171-A034D08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bg1"/>
                </a:solidFill>
              </a:rPr>
              <a:t>22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3708F2-1004-8845-B086-293218A2D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B809DECC-E442-4D4F-BEA7-C88BA7D60E10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>
                <a:solidFill>
                  <a:schemeClr val="bg1"/>
                </a:solidFill>
              </a:rPr>
              <a:t>Riekko vaihtopuvussa</a:t>
            </a:r>
          </a:p>
        </p:txBody>
      </p:sp>
    </p:spTree>
    <p:extLst>
      <p:ext uri="{BB962C8B-B14F-4D97-AF65-F5344CB8AC3E}">
        <p14:creationId xmlns:p14="http://schemas.microsoft.com/office/powerpoint/2010/main" val="201256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>
                <a:solidFill>
                  <a:schemeClr val="bg1"/>
                </a:solidFill>
              </a:rPr>
              <a:t>Vesi- ja </a:t>
            </a:r>
            <a:br>
              <a:rPr lang="fi-FI" sz="9000" dirty="0">
                <a:solidFill>
                  <a:schemeClr val="bg1"/>
                </a:solidFill>
              </a:rPr>
            </a:br>
            <a:r>
              <a:rPr lang="fi-FI" sz="9000" dirty="0">
                <a:solidFill>
                  <a:schemeClr val="bg1"/>
                </a:solidFill>
              </a:rPr>
              <a:t>rantaluonnon kunnostus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181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8B89-030F-5945-A68C-CD3816F2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7" y="535454"/>
            <a:ext cx="5706037" cy="1325563"/>
          </a:xfrm>
        </p:spPr>
        <p:txBody>
          <a:bodyPr/>
          <a:lstStyle/>
          <a:p>
            <a:r>
              <a:rPr lang="fi-FI" dirty="0"/>
              <a:t>K</a:t>
            </a:r>
            <a:r>
              <a:rPr lang="fi-FI" dirty="0">
                <a:solidFill>
                  <a:schemeClr val="bg1"/>
                </a:solidFill>
              </a:rPr>
              <a:t>eskitytään pienvesiin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AF2A034-A569-4C9D-AE15-3E43AB63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1710765"/>
            <a:ext cx="5706036" cy="4262998"/>
          </a:xfrm>
        </p:spPr>
        <p:txBody>
          <a:bodyPr>
            <a:noAutofit/>
          </a:bodyPr>
          <a:lstStyle/>
          <a:p>
            <a:r>
              <a:rPr lang="fi-FI" sz="2200" dirty="0">
                <a:solidFill>
                  <a:schemeClr val="bg1"/>
                </a:solidFill>
              </a:rPr>
              <a:t>Pienvesien kuten purojen, </a:t>
            </a:r>
            <a:r>
              <a:rPr lang="fi-FI" sz="2200" dirty="0" err="1">
                <a:solidFill>
                  <a:schemeClr val="bg1"/>
                </a:solidFill>
              </a:rPr>
              <a:t>lähteikköjen</a:t>
            </a:r>
            <a:r>
              <a:rPr lang="fi-FI" sz="2200" dirty="0">
                <a:solidFill>
                  <a:schemeClr val="bg1"/>
                </a:solidFill>
              </a:rPr>
              <a:t> ja </a:t>
            </a:r>
            <a:r>
              <a:rPr lang="fi-FI" sz="2200" dirty="0" err="1">
                <a:solidFill>
                  <a:schemeClr val="bg1"/>
                </a:solidFill>
              </a:rPr>
              <a:t>fladojen</a:t>
            </a:r>
            <a:r>
              <a:rPr lang="fi-FI" sz="2200" dirty="0">
                <a:solidFill>
                  <a:schemeClr val="bg1"/>
                </a:solidFill>
              </a:rPr>
              <a:t> kunnostusta</a:t>
            </a:r>
          </a:p>
          <a:p>
            <a:r>
              <a:rPr lang="fi-FI" sz="2200" dirty="0">
                <a:solidFill>
                  <a:schemeClr val="bg1"/>
                </a:solidFill>
              </a:rPr>
              <a:t>Teeman toimenpiteet tukevat muita Helmi-ohjelman teemoja ja päinvastoin, etenkin rannat ensi alkuun muiden teemojen kautta</a:t>
            </a:r>
          </a:p>
          <a:p>
            <a:r>
              <a:rPr lang="fi-FI" sz="2200" dirty="0">
                <a:solidFill>
                  <a:schemeClr val="bg1"/>
                </a:solidFill>
              </a:rPr>
              <a:t>Valuma-aluenäkökulma tärkeä </a:t>
            </a:r>
          </a:p>
          <a:p>
            <a:r>
              <a:rPr lang="fi-FI" sz="2200" dirty="0">
                <a:solidFill>
                  <a:schemeClr val="bg1"/>
                </a:solidFill>
              </a:rPr>
              <a:t>Tietopohjassa puutteita etenkin rantojen osalta, v. 2020 hiekkarantoja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853970-AC64-45D8-816B-085DDE8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E2A13E-8018-41C0-A075-7FD2795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24</a:t>
            </a:fld>
            <a:endParaRPr lang="fi-FI"/>
          </a:p>
        </p:txBody>
      </p:sp>
      <p:pic>
        <p:nvPicPr>
          <p:cNvPr id="11" name="Picture Placeholder 10" descr="A waterfall with trees in the background&#10;&#10;Description automatically generated">
            <a:extLst>
              <a:ext uri="{FF2B5EF4-FFF2-40B4-BE49-F238E27FC236}">
                <a16:creationId xmlns:a16="http://schemas.microsoft.com/office/drawing/2014/main" id="{5A7024C7-2988-E440-BDA8-B8B6988AC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C1FFD1-1DCF-0E46-B2D4-732E530F97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458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36737DE-4A66-4E47-979D-26E4EAA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poikkileikkaavaa teemaa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AF2A034-A569-4C9D-AE15-3E43AB630A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Toimintaohjelmalle laaditaan suunnitelma, joka kattaa ohjelman ekologiset, taloudelliset ja sosiaaliset vaikutukset.</a:t>
            </a:r>
          </a:p>
          <a:p>
            <a:r>
              <a:rPr lang="fi-FI" dirty="0"/>
              <a:t>Kunkin teeman ja toimenpiteen osalta tehdään tarvittavat paikkatietoanalyysit ja luontoinventoinnit</a:t>
            </a:r>
          </a:p>
          <a:p>
            <a:r>
              <a:rPr lang="fi-FI" dirty="0"/>
              <a:t>Seurannalla osoitetaan ohjelman toimenpiteiden eteneminen kustannus-tehokkuus ja toimien vaikutukset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D7059-4CD4-2C49-9596-B07ADA11E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5200" y="2541494"/>
            <a:ext cx="4659309" cy="3636106"/>
          </a:xfrm>
        </p:spPr>
        <p:txBody>
          <a:bodyPr/>
          <a:lstStyle/>
          <a:p>
            <a:r>
              <a:rPr lang="fi-FI" dirty="0"/>
              <a:t>Yhteistyötä sidosryhmien kanssa     monella tavalla</a:t>
            </a:r>
          </a:p>
          <a:p>
            <a:r>
              <a:rPr lang="fi-FI" dirty="0"/>
              <a:t>Viestinnässä tärkeää: Helmin eteneminen ja luonnon moni-muotoisuuden </a:t>
            </a:r>
            <a:r>
              <a:rPr lang="fi-FI" dirty="0" err="1"/>
              <a:t>valtavirtaistaminen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853970-AC64-45D8-816B-085DDE8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E2A13E-8018-41C0-A075-7FD2795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25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D63F55-45EB-A540-BE1A-52D8720D7F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6800" y="1625600"/>
            <a:ext cx="5181600" cy="333374"/>
          </a:xfrm>
        </p:spPr>
        <p:txBody>
          <a:bodyPr/>
          <a:lstStyle/>
          <a:p>
            <a:r>
              <a:rPr lang="fi-FI" dirty="0"/>
              <a:t>Selvitykset ja inventoinnit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CF9C4-89BF-694C-B209-96099CED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5200" y="1625600"/>
            <a:ext cx="5183188" cy="333374"/>
          </a:xfrm>
        </p:spPr>
        <p:txBody>
          <a:bodyPr/>
          <a:lstStyle/>
          <a:p>
            <a:r>
              <a:rPr lang="fi-FI" dirty="0"/>
              <a:t>Viestintä ja sidosryhmäyhteistyö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2139D-1D54-CC42-9A1E-28E4E9A5B732}"/>
              </a:ext>
            </a:extLst>
          </p:cNvPr>
          <p:cNvCxnSpPr>
            <a:cxnSpLocks/>
          </p:cNvCxnSpPr>
          <p:nvPr/>
        </p:nvCxnSpPr>
        <p:spPr>
          <a:xfrm>
            <a:off x="5842582" y="1617869"/>
            <a:ext cx="0" cy="426223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58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/>
              <a:t>Seuraavat</a:t>
            </a:r>
            <a:br>
              <a:rPr lang="fi-FI" sz="9000" dirty="0"/>
            </a:br>
            <a:r>
              <a:rPr lang="fi-FI" sz="9000" dirty="0"/>
              <a:t>askeleet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mall insect on a branch&#10;&#10;Description automatically generated">
            <a:extLst>
              <a:ext uri="{FF2B5EF4-FFF2-40B4-BE49-F238E27FC236}">
                <a16:creationId xmlns:a16="http://schemas.microsoft.com/office/drawing/2014/main" id="{051E47C3-AF91-1846-9DDB-4B267BDB8E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A66A-EB88-4847-80F3-29DC0B91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9" y="698500"/>
            <a:ext cx="5706036" cy="5478463"/>
          </a:xfrm>
        </p:spPr>
        <p:txBody>
          <a:bodyPr>
            <a:normAutofit/>
          </a:bodyPr>
          <a:lstStyle/>
          <a:p>
            <a:r>
              <a:rPr lang="en-GB" sz="2400" dirty="0" err="1"/>
              <a:t>Työryhmä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ohjausryhmä</a:t>
            </a:r>
            <a:r>
              <a:rPr lang="en-GB" sz="2400" dirty="0"/>
              <a:t> </a:t>
            </a:r>
            <a:r>
              <a:rPr lang="en-GB" sz="2400" dirty="0" err="1"/>
              <a:t>laativat</a:t>
            </a:r>
            <a:r>
              <a:rPr lang="en-GB" sz="2400" dirty="0"/>
              <a:t> </a:t>
            </a:r>
            <a:r>
              <a:rPr lang="en-GB" sz="2400" dirty="0" err="1"/>
              <a:t>ohjelmatekstiä</a:t>
            </a:r>
            <a:r>
              <a:rPr lang="en-GB" sz="2400" dirty="0"/>
              <a:t> </a:t>
            </a:r>
            <a:r>
              <a:rPr lang="en-GB" sz="2400" dirty="0" err="1"/>
              <a:t>vuoteen</a:t>
            </a:r>
            <a:r>
              <a:rPr lang="en-GB" sz="2400" dirty="0"/>
              <a:t> 2030 </a:t>
            </a:r>
            <a:r>
              <a:rPr lang="en-GB" sz="2400" dirty="0" err="1"/>
              <a:t>ulottuvin</a:t>
            </a:r>
            <a:r>
              <a:rPr lang="en-GB" sz="2400" dirty="0"/>
              <a:t> </a:t>
            </a:r>
            <a:r>
              <a:rPr lang="en-GB" sz="2400" dirty="0" err="1"/>
              <a:t>tavoittein</a:t>
            </a:r>
            <a:r>
              <a:rPr lang="en-GB" sz="2400" dirty="0"/>
              <a:t>, </a:t>
            </a:r>
            <a:r>
              <a:rPr lang="en-GB" sz="2400" dirty="0" err="1"/>
              <a:t>valmista</a:t>
            </a:r>
            <a:r>
              <a:rPr lang="en-GB" sz="2400" dirty="0"/>
              <a:t> 3/2021</a:t>
            </a:r>
          </a:p>
          <a:p>
            <a:r>
              <a:rPr lang="en-GB" sz="2400" dirty="0" err="1"/>
              <a:t>Vuonna</a:t>
            </a:r>
            <a:r>
              <a:rPr lang="en-GB" sz="2400" dirty="0"/>
              <a:t> 2020 </a:t>
            </a:r>
            <a:r>
              <a:rPr lang="en-GB" sz="2400" dirty="0" err="1"/>
              <a:t>teemme</a:t>
            </a:r>
            <a:r>
              <a:rPr lang="en-GB" sz="2400" dirty="0"/>
              <a:t> </a:t>
            </a:r>
            <a:r>
              <a:rPr lang="en-GB" sz="2400" dirty="0" err="1"/>
              <a:t>toimenpide-suunnitelmia</a:t>
            </a:r>
            <a:r>
              <a:rPr lang="en-GB" sz="2400" dirty="0"/>
              <a:t>, </a:t>
            </a:r>
            <a:r>
              <a:rPr lang="en-GB" sz="2400" dirty="0" err="1"/>
              <a:t>selvityksiä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inventointeja</a:t>
            </a:r>
            <a:r>
              <a:rPr lang="en-GB" sz="2400" dirty="0"/>
              <a:t> </a:t>
            </a:r>
            <a:r>
              <a:rPr lang="en-GB" sz="2400" dirty="0" err="1"/>
              <a:t>sekä</a:t>
            </a:r>
            <a:r>
              <a:rPr lang="en-GB" sz="2400" dirty="0"/>
              <a:t> </a:t>
            </a:r>
            <a:r>
              <a:rPr lang="en-GB" sz="2400" dirty="0" err="1"/>
              <a:t>ryhdymme</a:t>
            </a:r>
            <a:r>
              <a:rPr lang="en-GB" sz="2400" dirty="0"/>
              <a:t> </a:t>
            </a:r>
            <a:r>
              <a:rPr lang="en-GB" sz="2400" dirty="0" err="1"/>
              <a:t>konkreettisiin</a:t>
            </a:r>
            <a:r>
              <a:rPr lang="en-GB" sz="2400" dirty="0"/>
              <a:t> </a:t>
            </a:r>
            <a:r>
              <a:rPr lang="en-GB" sz="2400" dirty="0" err="1"/>
              <a:t>toimiin</a:t>
            </a:r>
            <a:r>
              <a:rPr lang="en-GB" sz="2400" dirty="0"/>
              <a:t>. </a:t>
            </a:r>
            <a:r>
              <a:rPr lang="en-GB" sz="2400" dirty="0" err="1"/>
              <a:t>Toimeenpanijoina</a:t>
            </a:r>
            <a:r>
              <a:rPr lang="en-GB" sz="2400" dirty="0"/>
              <a:t> </a:t>
            </a:r>
            <a:r>
              <a:rPr lang="en-GB" sz="2400" dirty="0" err="1"/>
              <a:t>etenkin</a:t>
            </a:r>
            <a:r>
              <a:rPr lang="en-GB" sz="2400" dirty="0"/>
              <a:t> ELY-</a:t>
            </a:r>
            <a:r>
              <a:rPr lang="en-GB" sz="2400" dirty="0" err="1"/>
              <a:t>keskukset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Metsähallituksen</a:t>
            </a:r>
            <a:r>
              <a:rPr lang="en-GB" sz="2400" dirty="0"/>
              <a:t> </a:t>
            </a:r>
            <a:r>
              <a:rPr lang="en-GB" sz="2400" dirty="0" err="1"/>
              <a:t>luontopalvelut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Yhteistyötä</a:t>
            </a:r>
            <a:r>
              <a:rPr lang="en-GB" sz="2400" dirty="0"/>
              <a:t> </a:t>
            </a:r>
            <a:r>
              <a:rPr lang="en-GB" sz="2400" dirty="0" err="1"/>
              <a:t>sidosryhmien</a:t>
            </a:r>
            <a:r>
              <a:rPr lang="en-GB" sz="2400" dirty="0"/>
              <a:t> </a:t>
            </a:r>
            <a:r>
              <a:rPr lang="en-GB" sz="2400" dirty="0" err="1"/>
              <a:t>kanssa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osto-palveluina</a:t>
            </a:r>
            <a:r>
              <a:rPr lang="en-GB" sz="2400" dirty="0"/>
              <a:t> mm. </a:t>
            </a:r>
            <a:r>
              <a:rPr lang="en-GB" sz="2400" dirty="0" err="1"/>
              <a:t>suunnittelutyötä</a:t>
            </a:r>
            <a:r>
              <a:rPr lang="en-GB" sz="2400" dirty="0"/>
              <a:t>, </a:t>
            </a:r>
            <a:r>
              <a:rPr lang="en-GB" sz="2400" dirty="0" err="1"/>
              <a:t>koneurakointia</a:t>
            </a:r>
            <a:r>
              <a:rPr lang="en-GB" sz="2400" dirty="0"/>
              <a:t>, </a:t>
            </a:r>
            <a:r>
              <a:rPr lang="en-GB" sz="2400" dirty="0" err="1"/>
              <a:t>luontoinventointeja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kohdennettua</a:t>
            </a:r>
            <a:r>
              <a:rPr lang="en-GB" sz="2400" dirty="0"/>
              <a:t> </a:t>
            </a:r>
            <a:r>
              <a:rPr lang="en-GB" sz="2400" dirty="0" err="1"/>
              <a:t>markkinointia</a:t>
            </a:r>
            <a:r>
              <a:rPr lang="en-GB" sz="2400" dirty="0"/>
              <a:t>.</a:t>
            </a:r>
            <a:endParaRPr lang="en-FI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DCA78-1A0C-EF4C-9C0C-F6D171AB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48AB-D5E9-9540-9171-A034D08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bg1"/>
                </a:solidFill>
              </a:rPr>
              <a:t>27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206339-177B-8F4F-A7FD-A9969D671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34098C6-090E-224C-BA0A-830C3D627EED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>
                <a:solidFill>
                  <a:schemeClr val="bg1"/>
                </a:solidFill>
              </a:rPr>
              <a:t>Kirjopapurikko</a:t>
            </a:r>
          </a:p>
        </p:txBody>
      </p:sp>
    </p:spTree>
    <p:extLst>
      <p:ext uri="{BB962C8B-B14F-4D97-AF65-F5344CB8AC3E}">
        <p14:creationId xmlns:p14="http://schemas.microsoft.com/office/powerpoint/2010/main" val="3405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D8B4-2911-404E-BF4F-8AD06BD9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Kunnostetaan ja suojellaan luontomme </a:t>
            </a:r>
            <a:br>
              <a:rPr lang="fi-FI" dirty="0"/>
            </a:br>
            <a:r>
              <a:rPr lang="fi-FI" dirty="0"/>
              <a:t>monimuotoisuuden helmet!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FCC79-A75B-034C-83A8-B78037799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500" dirty="0"/>
              <a:t>y</a:t>
            </a:r>
            <a:r>
              <a:rPr lang="en-FI" sz="2500" dirty="0"/>
              <a:t>m.fi/helmi</a:t>
            </a:r>
          </a:p>
        </p:txBody>
      </p:sp>
    </p:spTree>
    <p:extLst>
      <p:ext uri="{BB962C8B-B14F-4D97-AF65-F5344CB8AC3E}">
        <p14:creationId xmlns:p14="http://schemas.microsoft.com/office/powerpoint/2010/main" val="248087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50C524C5-A1C9-4643-93EA-EED95DCF99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0DC03-2BCF-D940-9093-38C51F6D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FI" sz="5500" dirty="0"/>
              <a:t>Eliö-lajeistamme joka 9. on uhanalainen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234F2-1DF3-9449-90ED-F824CA9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DE196-19EF-8B41-BBA8-614533D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3</a:t>
            </a:fld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B4BBF1-4C2B-9D47-A224-2F1625EEB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BF3A501E-A0EB-2845-B346-F3EDD5A07B58}"/>
              </a:ext>
            </a:extLst>
          </p:cNvPr>
          <p:cNvSpPr txBox="1">
            <a:spLocks/>
          </p:cNvSpPr>
          <p:nvPr/>
        </p:nvSpPr>
        <p:spPr>
          <a:xfrm>
            <a:off x="389964" y="381600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500" dirty="0">
                <a:solidFill>
                  <a:schemeClr val="bg1"/>
                </a:solidFill>
              </a:rPr>
              <a:t>Heinätavi</a:t>
            </a:r>
          </a:p>
        </p:txBody>
      </p:sp>
    </p:spTree>
    <p:extLst>
      <p:ext uri="{BB962C8B-B14F-4D97-AF65-F5344CB8AC3E}">
        <p14:creationId xmlns:p14="http://schemas.microsoft.com/office/powerpoint/2010/main" val="207903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een plant in a forest&#10;&#10;Description automatically generated">
            <a:extLst>
              <a:ext uri="{FF2B5EF4-FFF2-40B4-BE49-F238E27FC236}">
                <a16:creationId xmlns:a16="http://schemas.microsoft.com/office/drawing/2014/main" id="{9E7EB7CE-C24C-5C48-8AF8-B873192247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/>
        </p:blipFill>
        <p:spPr>
          <a:xfrm>
            <a:off x="5387975" y="10"/>
            <a:ext cx="6804025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34E25E-4995-D743-9E63-657C60EE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535454"/>
            <a:ext cx="4409587" cy="443995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sz="5500" dirty="0" err="1"/>
              <a:t>Luonto-tyypeistämme</a:t>
            </a:r>
            <a:r>
              <a:rPr lang="en-GB" sz="5500" dirty="0"/>
              <a:t> </a:t>
            </a:r>
            <a:r>
              <a:rPr lang="en-GB" sz="5500" dirty="0" err="1"/>
              <a:t>noin</a:t>
            </a:r>
            <a:r>
              <a:rPr lang="en-GB" sz="5500" dirty="0"/>
              <a:t> </a:t>
            </a:r>
            <a:r>
              <a:rPr lang="en-GB" sz="5500" dirty="0" err="1"/>
              <a:t>puolet</a:t>
            </a:r>
            <a:r>
              <a:rPr lang="en-GB" sz="5500" dirty="0"/>
              <a:t> on </a:t>
            </a:r>
            <a:r>
              <a:rPr lang="en-GB" sz="5500" dirty="0" err="1"/>
              <a:t>uhan-alaisia</a:t>
            </a:r>
            <a:r>
              <a:rPr lang="en-GB" sz="5500" dirty="0"/>
              <a:t>.</a:t>
            </a:r>
            <a:endParaRPr lang="en-FI" sz="5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75A8D-1A3A-094C-BA19-82BC790E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964" y="6309320"/>
            <a:ext cx="4114800" cy="273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BEDB7-E1E3-6941-A75F-ACE339F5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720" y="6309320"/>
            <a:ext cx="577280" cy="273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CDE00E-3FBE-42A6-9516-DD8C59D4ADE8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97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/>
              <a:t>Ratkaisuja </a:t>
            </a:r>
            <a:br>
              <a:rPr lang="fi-FI" sz="9000" dirty="0"/>
            </a:br>
            <a:r>
              <a:rPr lang="fi-FI" sz="9000" dirty="0"/>
              <a:t>luonnon</a:t>
            </a:r>
            <a:br>
              <a:rPr lang="fi-FI" sz="9000" dirty="0"/>
            </a:br>
            <a:r>
              <a:rPr lang="fi-FI" sz="9000" dirty="0"/>
              <a:t>köyhtymiseen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785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36737DE-4A66-4E47-979D-26E4EAA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Helmi-ohjelma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AF2A034-A569-4C9D-AE15-3E43AB63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87" y="1913965"/>
            <a:ext cx="6101711" cy="4262998"/>
          </a:xfrm>
        </p:spPr>
        <p:txBody>
          <a:bodyPr>
            <a:noAutofit/>
          </a:bodyPr>
          <a:lstStyle/>
          <a:p>
            <a:r>
              <a:rPr lang="fi-FI" sz="2300" dirty="0"/>
              <a:t>YM on asettanut laajapohjaisen ohjausryhmän ja työryhmän valmistelemaan Helmi-ohjelmaa vuoteen 2030 asti ulottuvine tavoitteineen </a:t>
            </a:r>
          </a:p>
          <a:p>
            <a:r>
              <a:rPr lang="fi-FI" sz="2300" dirty="0"/>
              <a:t>Samaan aikaan käynnistetään konkreettiset työt ja toimenpiteet ohjelmassa mukana olevien elinympäristöjen suojelemiseksi, kunnostamiseksi ja hoitamiseksi.</a:t>
            </a:r>
          </a:p>
          <a:p>
            <a:r>
              <a:rPr lang="fi-FI" sz="2300" dirty="0"/>
              <a:t>Rahoitus vuodelle 2020 on 42 milj.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8853970-AC64-45D8-816B-085DDE8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E2A13E-8018-41C0-A075-7FD2795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6</a:t>
            </a:fld>
            <a:endParaRPr lang="fi-FI"/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BCF970D4-8649-6443-935D-C89100D338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454" y="381716"/>
            <a:ext cx="635752" cy="640261"/>
          </a:xfrm>
          <a:prstGeom prst="rect">
            <a:avLst/>
          </a:prstGeom>
        </p:spPr>
      </p:pic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A25EBE68-B744-F042-B572-80BB8A1F6265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/>
              <a:t>Riekko</a:t>
            </a:r>
          </a:p>
        </p:txBody>
      </p:sp>
    </p:spTree>
    <p:extLst>
      <p:ext uri="{BB962C8B-B14F-4D97-AF65-F5344CB8AC3E}">
        <p14:creationId xmlns:p14="http://schemas.microsoft.com/office/powerpoint/2010/main" val="84215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D30AE-0D51-4261-BA1F-AF9E2503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Vaikuttavia tekoja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162BB2-E61F-4242-9D20-6E21651F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923AF7-68B7-4054-8CBF-2631AD2D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69" y="6309320"/>
            <a:ext cx="577280" cy="273050"/>
          </a:xfrm>
        </p:spPr>
        <p:txBody>
          <a:bodyPr/>
          <a:lstStyle/>
          <a:p>
            <a:fld id="{6ACDE00E-3FBE-42A6-9516-DD8C59D4ADE8}" type="slidenum">
              <a:rPr lang="fi-FI" smtClean="0"/>
              <a:t>7</a:t>
            </a:fld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463A6-A119-5F4E-8336-73C44AC84E61}"/>
              </a:ext>
            </a:extLst>
          </p:cNvPr>
          <p:cNvSpPr txBox="1"/>
          <p:nvPr/>
        </p:nvSpPr>
        <p:spPr>
          <a:xfrm>
            <a:off x="875276" y="4314341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1600" dirty="0"/>
              <a:t>Soiden</a:t>
            </a:r>
          </a:p>
          <a:p>
            <a:pPr algn="ctr"/>
            <a:r>
              <a:rPr lang="en-FI" sz="1600" dirty="0"/>
              <a:t>suojelu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E5A9F-321E-2341-B518-683B1FE9239A}"/>
              </a:ext>
            </a:extLst>
          </p:cNvPr>
          <p:cNvSpPr txBox="1"/>
          <p:nvPr/>
        </p:nvSpPr>
        <p:spPr>
          <a:xfrm>
            <a:off x="4196315" y="4314341"/>
            <a:ext cx="187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Lintuvesien ja kosteikkojen kunnostus</a:t>
            </a:r>
            <a:endParaRPr lang="en-FI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296F7-A626-B641-A30B-C64E1BEEF94B}"/>
              </a:ext>
            </a:extLst>
          </p:cNvPr>
          <p:cNvSpPr txBox="1"/>
          <p:nvPr/>
        </p:nvSpPr>
        <p:spPr>
          <a:xfrm>
            <a:off x="6124206" y="4314341"/>
            <a:ext cx="187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Perinne-biotooppien </a:t>
            </a:r>
          </a:p>
          <a:p>
            <a:pPr algn="ctr"/>
            <a:r>
              <a:rPr lang="fi-FI" sz="1600" dirty="0"/>
              <a:t>hoito</a:t>
            </a:r>
            <a:endParaRPr lang="en-FI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5722B-FB5D-D742-B8DE-145018E13317}"/>
              </a:ext>
            </a:extLst>
          </p:cNvPr>
          <p:cNvSpPr txBox="1"/>
          <p:nvPr/>
        </p:nvSpPr>
        <p:spPr>
          <a:xfrm>
            <a:off x="8164386" y="4314341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/>
              <a:t>Metsäisten</a:t>
            </a:r>
          </a:p>
          <a:p>
            <a:pPr algn="ctr"/>
            <a:r>
              <a:rPr lang="fi-FI" sz="1600" dirty="0"/>
              <a:t>elinympäristöjen</a:t>
            </a:r>
          </a:p>
          <a:p>
            <a:pPr algn="ctr"/>
            <a:r>
              <a:rPr lang="fi-FI" sz="1600" dirty="0"/>
              <a:t>hoito</a:t>
            </a:r>
            <a:endParaRPr lang="en-FI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D136C-D4E4-DE47-9DA1-F407E22C982B}"/>
              </a:ext>
            </a:extLst>
          </p:cNvPr>
          <p:cNvSpPr txBox="1"/>
          <p:nvPr/>
        </p:nvSpPr>
        <p:spPr>
          <a:xfrm>
            <a:off x="9958687" y="4314341"/>
            <a:ext cx="183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Vesi- ja </a:t>
            </a:r>
          </a:p>
          <a:p>
            <a:pPr algn="ctr"/>
            <a:r>
              <a:rPr lang="fi-FI" sz="1600" dirty="0"/>
              <a:t>rantaluonnon kunnostus</a:t>
            </a:r>
            <a:endParaRPr lang="en-FI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5B4884-E7F1-174F-A1CE-3C786D0A621D}"/>
              </a:ext>
            </a:extLst>
          </p:cNvPr>
          <p:cNvSpPr txBox="1"/>
          <p:nvPr/>
        </p:nvSpPr>
        <p:spPr>
          <a:xfrm>
            <a:off x="507169" y="1563859"/>
            <a:ext cx="3225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500" dirty="0">
                <a:latin typeface="Georgia" panose="02040502050405020303" pitchFamily="18" charset="0"/>
              </a:rPr>
              <a:t>1</a:t>
            </a:r>
            <a:endParaRPr lang="en-FI" sz="2500" dirty="0"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3ED5D7-76C9-094C-B4AC-9F49AF0FECA8}"/>
              </a:ext>
            </a:extLst>
          </p:cNvPr>
          <p:cNvSpPr txBox="1"/>
          <p:nvPr/>
        </p:nvSpPr>
        <p:spPr>
          <a:xfrm>
            <a:off x="4338669" y="1563859"/>
            <a:ext cx="3642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500" dirty="0">
                <a:latin typeface="Georgia" panose="02040502050405020303" pitchFamily="18" charset="0"/>
              </a:rPr>
              <a:t>3</a:t>
            </a:r>
            <a:endParaRPr lang="en-FI" sz="2500" dirty="0">
              <a:latin typeface="Georgia" panose="020405020504050203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D72F1A-A430-E848-84A1-51B7AF571DCC}"/>
              </a:ext>
            </a:extLst>
          </p:cNvPr>
          <p:cNvSpPr txBox="1"/>
          <p:nvPr/>
        </p:nvSpPr>
        <p:spPr>
          <a:xfrm>
            <a:off x="6265284" y="1563859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500" dirty="0">
                <a:latin typeface="Georgia" panose="02040502050405020303" pitchFamily="18" charset="0"/>
              </a:rPr>
              <a:t>4</a:t>
            </a:r>
            <a:endParaRPr lang="en-FI" sz="2500" dirty="0">
              <a:latin typeface="Georgia" panose="020405020504050203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ABA6F3-DDB9-7F47-BB92-DEBFBEA2C497}"/>
              </a:ext>
            </a:extLst>
          </p:cNvPr>
          <p:cNvSpPr txBox="1"/>
          <p:nvPr/>
        </p:nvSpPr>
        <p:spPr>
          <a:xfrm>
            <a:off x="8201865" y="1563859"/>
            <a:ext cx="3642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500" dirty="0">
                <a:latin typeface="Georgia" panose="02040502050405020303" pitchFamily="18" charset="0"/>
              </a:rPr>
              <a:t>5</a:t>
            </a:r>
            <a:endParaRPr lang="en-FI" sz="2500" dirty="0"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58FF18-A64B-2340-95A3-80438B29A9B3}"/>
              </a:ext>
            </a:extLst>
          </p:cNvPr>
          <p:cNvSpPr txBox="1"/>
          <p:nvPr/>
        </p:nvSpPr>
        <p:spPr>
          <a:xfrm>
            <a:off x="10099825" y="1622490"/>
            <a:ext cx="3642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>
                <a:latin typeface="Georgia" panose="02040502050405020303" pitchFamily="18" charset="0"/>
              </a:rPr>
              <a:t>6</a:t>
            </a:r>
            <a:endParaRPr lang="en-FI" sz="2500" dirty="0">
              <a:latin typeface="Georgia" panose="020405020504050203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D7AD72-6703-BA4B-8CC7-834102E85A0C}"/>
              </a:ext>
            </a:extLst>
          </p:cNvPr>
          <p:cNvSpPr txBox="1"/>
          <p:nvPr/>
        </p:nvSpPr>
        <p:spPr>
          <a:xfrm>
            <a:off x="2402718" y="4314341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1600" dirty="0"/>
              <a:t>Soiden </a:t>
            </a:r>
          </a:p>
          <a:p>
            <a:pPr algn="ctr"/>
            <a:r>
              <a:rPr lang="en-GB" sz="1600" dirty="0"/>
              <a:t>e</a:t>
            </a:r>
            <a:r>
              <a:rPr lang="en-FI" sz="1600" dirty="0"/>
              <a:t>nnallistaminen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6A5814-F545-4345-9145-5FAFF7AE91CD}"/>
              </a:ext>
            </a:extLst>
          </p:cNvPr>
          <p:cNvGrpSpPr/>
          <p:nvPr/>
        </p:nvGrpSpPr>
        <p:grpSpPr>
          <a:xfrm>
            <a:off x="2246736" y="1712662"/>
            <a:ext cx="7698528" cy="3895213"/>
            <a:chOff x="2246736" y="1506828"/>
            <a:chExt cx="7698528" cy="410104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2E08D2-B4D5-3448-8FE5-AD5F75A1DE7E}"/>
                </a:ext>
              </a:extLst>
            </p:cNvPr>
            <p:cNvCxnSpPr/>
            <p:nvPr/>
          </p:nvCxnSpPr>
          <p:spPr>
            <a:xfrm>
              <a:off x="2246736" y="1506828"/>
              <a:ext cx="0" cy="41010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486C02-03FD-DE47-BF2F-28A7A18CCB57}"/>
                </a:ext>
              </a:extLst>
            </p:cNvPr>
            <p:cNvCxnSpPr/>
            <p:nvPr/>
          </p:nvCxnSpPr>
          <p:spPr>
            <a:xfrm>
              <a:off x="6096000" y="1506828"/>
              <a:ext cx="0" cy="41010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790C9F-FC32-2347-B288-E2306E6F4FA4}"/>
                </a:ext>
              </a:extLst>
            </p:cNvPr>
            <p:cNvCxnSpPr/>
            <p:nvPr/>
          </p:nvCxnSpPr>
          <p:spPr>
            <a:xfrm>
              <a:off x="8020632" y="1506828"/>
              <a:ext cx="0" cy="41010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5B3445-277F-7C41-B4FD-06F69775D16C}"/>
                </a:ext>
              </a:extLst>
            </p:cNvPr>
            <p:cNvCxnSpPr/>
            <p:nvPr/>
          </p:nvCxnSpPr>
          <p:spPr>
            <a:xfrm>
              <a:off x="9945264" y="1506828"/>
              <a:ext cx="0" cy="41010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FFE7FF-812C-7342-8FA5-38734410FBBF}"/>
                </a:ext>
              </a:extLst>
            </p:cNvPr>
            <p:cNvCxnSpPr/>
            <p:nvPr/>
          </p:nvCxnSpPr>
          <p:spPr>
            <a:xfrm>
              <a:off x="4171368" y="1506828"/>
              <a:ext cx="0" cy="41010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575DE82-D93A-284A-93B4-D434F0089E18}"/>
              </a:ext>
            </a:extLst>
          </p:cNvPr>
          <p:cNvSpPr txBox="1"/>
          <p:nvPr/>
        </p:nvSpPr>
        <p:spPr>
          <a:xfrm>
            <a:off x="2449593" y="1563859"/>
            <a:ext cx="3642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500" dirty="0">
                <a:latin typeface="Georgia" panose="02040502050405020303" pitchFamily="18" charset="0"/>
              </a:rPr>
              <a:t>2</a:t>
            </a:r>
            <a:endParaRPr lang="en-FI" sz="2500" dirty="0">
              <a:latin typeface="Georgia" panose="02040502050405020303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C9BAAB8-C30B-104C-A0C5-7E692F087C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98" y="2713772"/>
            <a:ext cx="1600569" cy="16005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E39E380-0442-F14A-BE82-10969B981B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48" y="2713772"/>
            <a:ext cx="1600569" cy="1600569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E641969-A8B2-0D4C-9693-3559579EE3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43" y="2713772"/>
            <a:ext cx="1600569" cy="1600569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9A95BCE3-1431-784F-BB02-3F68A16833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7" y="2713772"/>
            <a:ext cx="1600569" cy="160056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10B304B9-0376-734E-9526-DFC436EC89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88" y="2627598"/>
            <a:ext cx="1671558" cy="167155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A7E6CFE-7861-034E-A2EB-941AE7C1CA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63" y="2627598"/>
            <a:ext cx="1686743" cy="16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beach&#10;&#10;Description automatically generated">
            <a:extLst>
              <a:ext uri="{FF2B5EF4-FFF2-40B4-BE49-F238E27FC236}">
                <a16:creationId xmlns:a16="http://schemas.microsoft.com/office/drawing/2014/main" id="{81949CED-D32E-664C-85F2-168BD3307D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99B3E-BEE0-9249-B789-2A99914F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Helmi-ohjelman tekijät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EE3CF-B927-8C46-A8F4-7A44E066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Ohjelmapäällikkö</a:t>
            </a:r>
            <a:r>
              <a:rPr lang="en-GB" dirty="0"/>
              <a:t>, </a:t>
            </a:r>
            <a:r>
              <a:rPr lang="en-GB" dirty="0" err="1"/>
              <a:t>erityisasiantuntija</a:t>
            </a:r>
            <a:r>
              <a:rPr lang="en-GB" dirty="0"/>
              <a:t>, </a:t>
            </a:r>
            <a:r>
              <a:rPr lang="en-GB" dirty="0" err="1"/>
              <a:t>viestinnän</a:t>
            </a:r>
            <a:r>
              <a:rPr lang="en-GB" dirty="0"/>
              <a:t> </a:t>
            </a:r>
            <a:r>
              <a:rPr lang="en-GB" dirty="0" err="1"/>
              <a:t>asiantuntija</a:t>
            </a:r>
            <a:r>
              <a:rPr lang="en-GB" dirty="0"/>
              <a:t>, </a:t>
            </a:r>
            <a:r>
              <a:rPr lang="en-GB" dirty="0" err="1"/>
              <a:t>teemavastaavat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muut</a:t>
            </a:r>
            <a:r>
              <a:rPr lang="en-GB" dirty="0"/>
              <a:t> </a:t>
            </a:r>
            <a:r>
              <a:rPr lang="en-GB" dirty="0" err="1"/>
              <a:t>asiantuntijat</a:t>
            </a:r>
            <a:r>
              <a:rPr lang="en-GB" dirty="0"/>
              <a:t> (ml. ELO-</a:t>
            </a:r>
            <a:r>
              <a:rPr lang="en-GB" dirty="0" err="1"/>
              <a:t>ryhmät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Lutu-ryhmät</a:t>
            </a:r>
            <a:r>
              <a:rPr lang="en-GB" dirty="0"/>
              <a:t>)</a:t>
            </a:r>
          </a:p>
          <a:p>
            <a:r>
              <a:rPr lang="en-GB" dirty="0" err="1"/>
              <a:t>Ohjelmatyön</a:t>
            </a:r>
            <a:r>
              <a:rPr lang="en-GB" dirty="0"/>
              <a:t> </a:t>
            </a:r>
            <a:r>
              <a:rPr lang="en-GB" dirty="0" err="1"/>
              <a:t>ohjausryhmä</a:t>
            </a:r>
            <a:r>
              <a:rPr lang="en-GB" dirty="0"/>
              <a:t> (n. 25 </a:t>
            </a:r>
            <a:r>
              <a:rPr lang="en-GB" dirty="0" err="1"/>
              <a:t>organisaatiota</a:t>
            </a:r>
            <a:r>
              <a:rPr lang="en-GB" dirty="0"/>
              <a:t>)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työryhmä</a:t>
            </a:r>
            <a:r>
              <a:rPr lang="en-GB" dirty="0"/>
              <a:t>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näiden</a:t>
            </a:r>
            <a:r>
              <a:rPr lang="en-GB" dirty="0"/>
              <a:t> </a:t>
            </a:r>
            <a:r>
              <a:rPr lang="en-GB" dirty="0" err="1"/>
              <a:t>työskentelyssä</a:t>
            </a:r>
            <a:r>
              <a:rPr lang="en-GB" dirty="0"/>
              <a:t> </a:t>
            </a:r>
            <a:r>
              <a:rPr lang="en-GB" dirty="0" err="1"/>
              <a:t>kuultavat</a:t>
            </a:r>
            <a:r>
              <a:rPr lang="en-GB" dirty="0"/>
              <a:t> </a:t>
            </a:r>
            <a:r>
              <a:rPr lang="en-GB" dirty="0" err="1"/>
              <a:t>asiantuntijat</a:t>
            </a:r>
            <a:endParaRPr lang="en-GB" dirty="0"/>
          </a:p>
          <a:p>
            <a:r>
              <a:rPr lang="en-GB" dirty="0" err="1"/>
              <a:t>Ohjelman</a:t>
            </a:r>
            <a:r>
              <a:rPr lang="en-GB" dirty="0"/>
              <a:t> </a:t>
            </a:r>
            <a:r>
              <a:rPr lang="en-GB" dirty="0" err="1"/>
              <a:t>toimenpiteiden</a:t>
            </a:r>
            <a:r>
              <a:rPr lang="en-GB" dirty="0"/>
              <a:t> </a:t>
            </a:r>
            <a:r>
              <a:rPr lang="en-GB" dirty="0" err="1"/>
              <a:t>toteuttajat</a:t>
            </a:r>
            <a:r>
              <a:rPr lang="en-GB" dirty="0"/>
              <a:t> (</a:t>
            </a:r>
            <a:r>
              <a:rPr lang="en-GB" dirty="0" err="1"/>
              <a:t>hallinto</a:t>
            </a:r>
            <a:r>
              <a:rPr lang="en-GB" dirty="0"/>
              <a:t> + </a:t>
            </a:r>
            <a:r>
              <a:rPr lang="en-GB" dirty="0" err="1"/>
              <a:t>rekrytoinnit</a:t>
            </a:r>
            <a:r>
              <a:rPr lang="en-GB" dirty="0"/>
              <a:t>, </a:t>
            </a:r>
            <a:r>
              <a:rPr lang="en-GB" dirty="0" err="1"/>
              <a:t>ostopalvelut</a:t>
            </a:r>
            <a:r>
              <a:rPr lang="en-GB" dirty="0"/>
              <a:t>)</a:t>
            </a:r>
          </a:p>
          <a:p>
            <a:r>
              <a:rPr lang="en-GB" dirty="0" err="1"/>
              <a:t>Muut</a:t>
            </a:r>
            <a:r>
              <a:rPr lang="en-GB" dirty="0"/>
              <a:t> </a:t>
            </a:r>
            <a:r>
              <a:rPr lang="en-GB" dirty="0" err="1"/>
              <a:t>sidosryhmät</a:t>
            </a:r>
            <a:endParaRPr lang="en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7438E-9CE6-0D48-A229-8D814957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DC95D-E9F9-924C-9E60-A5274457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>
                <a:solidFill>
                  <a:schemeClr val="bg1"/>
                </a:solidFill>
              </a:rPr>
              <a:t>8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4A5EB2-2ACE-5347-BDC6-9EC176FD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6B90E015-3590-B045-AE59-6F73BECF186F}"/>
              </a:ext>
            </a:extLst>
          </p:cNvPr>
          <p:cNvSpPr txBox="1">
            <a:spLocks/>
          </p:cNvSpPr>
          <p:nvPr/>
        </p:nvSpPr>
        <p:spPr>
          <a:xfrm>
            <a:off x="8560178" y="5803546"/>
            <a:ext cx="3240622" cy="2301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61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33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fi-FI" sz="1500" dirty="0" err="1">
                <a:solidFill>
                  <a:schemeClr val="bg1"/>
                </a:solidFill>
              </a:rPr>
              <a:t>Tornionjoen</a:t>
            </a:r>
            <a:r>
              <a:rPr lang="fi-FI" sz="1500" dirty="0">
                <a:solidFill>
                  <a:schemeClr val="bg1"/>
                </a:solidFill>
              </a:rPr>
              <a:t> hiekkasärkät</a:t>
            </a:r>
          </a:p>
        </p:txBody>
      </p:sp>
    </p:spTree>
    <p:extLst>
      <p:ext uri="{BB962C8B-B14F-4D97-AF65-F5344CB8AC3E}">
        <p14:creationId xmlns:p14="http://schemas.microsoft.com/office/powerpoint/2010/main" val="190376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DD5E-0852-437A-977E-9B0366E9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000" dirty="0"/>
              <a:t>Soiden suojelu ja ennallistaminen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36980-0140-4042-98AD-38565554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HELMI-ELINYMPÄRISTÖOHJELMA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F92E11-67C7-4A91-8E68-2A8D0207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E00E-3FBE-42A6-9516-DD8C59D4ADE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592787"/>
      </p:ext>
    </p:extLst>
  </p:cSld>
  <p:clrMapOvr>
    <a:masterClrMapping/>
  </p:clrMapOvr>
</p:sld>
</file>

<file path=ppt/theme/theme1.xml><?xml version="1.0" encoding="utf-8"?>
<a:theme xmlns:a="http://schemas.openxmlformats.org/drawingml/2006/main" name="Helmi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7C62DE4A-3241-0D4E-AE1E-7B72BFF8C030}"/>
    </a:ext>
  </a:extLst>
</a:theme>
</file>

<file path=ppt/theme/theme10.xml><?xml version="1.0" encoding="utf-8"?>
<a:theme xmlns:a="http://schemas.openxmlformats.org/drawingml/2006/main" name="Helmi oliivi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A3A80B64-2AEA-0B4F-A170-989B9BE1A42C}"/>
    </a:ext>
  </a:extLst>
</a:theme>
</file>

<file path=ppt/theme/theme11.xml><?xml version="1.0" encoding="utf-8"?>
<a:theme xmlns:a="http://schemas.openxmlformats.org/drawingml/2006/main" name="Helmi sinivihreä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EFB0BAFD-B8FD-814C-A062-0768C1E6EAB1}"/>
    </a:ext>
  </a:extLst>
</a:theme>
</file>

<file path=ppt/theme/theme12.xml><?xml version="1.0" encoding="utf-8"?>
<a:theme xmlns:a="http://schemas.openxmlformats.org/drawingml/2006/main" name="Helmi ruskea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5DF5FCC5-4A93-0C4F-A5CD-D49E490C165D}"/>
    </a:ext>
  </a:extLst>
</a:theme>
</file>

<file path=ppt/theme/theme13.xml><?xml version="1.0" encoding="utf-8"?>
<a:theme xmlns:a="http://schemas.openxmlformats.org/drawingml/2006/main" name="Helmi vaalean ruskea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25A3A17B-407F-2049-BCC0-DF38044DC695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lmi oranssi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F419F892-28E9-994D-B363-26BB63168F21}"/>
    </a:ext>
  </a:extLst>
</a:theme>
</file>

<file path=ppt/theme/theme3.xml><?xml version="1.0" encoding="utf-8"?>
<a:theme xmlns:a="http://schemas.openxmlformats.org/drawingml/2006/main" name="Helmi pinkki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2ECFBE41-4F37-7344-BF5D-3C6A00DE0A2F}"/>
    </a:ext>
  </a:extLst>
</a:theme>
</file>

<file path=ppt/theme/theme4.xml><?xml version="1.0" encoding="utf-8"?>
<a:theme xmlns:a="http://schemas.openxmlformats.org/drawingml/2006/main" name="Helmi vaalean vihreä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2EA6CBFA-DD2C-CC47-B185-942B7D8D9C11}"/>
    </a:ext>
  </a:extLst>
</a:theme>
</file>

<file path=ppt/theme/theme5.xml><?xml version="1.0" encoding="utf-8"?>
<a:theme xmlns:a="http://schemas.openxmlformats.org/drawingml/2006/main" name="Helmi vaalean sininen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A9148718-DD65-454A-A63B-F062352D38EC}"/>
    </a:ext>
  </a:extLst>
</a:theme>
</file>

<file path=ppt/theme/theme6.xml><?xml version="1.0" encoding="utf-8"?>
<a:theme xmlns:a="http://schemas.openxmlformats.org/drawingml/2006/main" name="Helmi vaalean sininen 2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0B73AEBB-125C-5A47-9397-0A059EA2D59F}"/>
    </a:ext>
  </a:extLst>
</a:theme>
</file>

<file path=ppt/theme/theme7.xml><?xml version="1.0" encoding="utf-8"?>
<a:theme xmlns:a="http://schemas.openxmlformats.org/drawingml/2006/main" name="Helmi vihreä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2C4112F6-9742-014F-AFCD-FA1692D97579}"/>
    </a:ext>
  </a:extLst>
</a:theme>
</file>

<file path=ppt/theme/theme8.xml><?xml version="1.0" encoding="utf-8"?>
<a:theme xmlns:a="http://schemas.openxmlformats.org/drawingml/2006/main" name="Helmi tumman sininen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999ACD84-7B21-4147-99ED-3CEC897603F1}"/>
    </a:ext>
  </a:extLst>
</a:theme>
</file>

<file path=ppt/theme/theme9.xml><?xml version="1.0" encoding="utf-8"?>
<a:theme xmlns:a="http://schemas.openxmlformats.org/drawingml/2006/main" name="Helmi sininen">
  <a:themeElements>
    <a:clrScheme name="Helmi">
      <a:dk1>
        <a:sysClr val="windowText" lastClr="000000"/>
      </a:dk1>
      <a:lt1>
        <a:sysClr val="window" lastClr="FFFFFF"/>
      </a:lt1>
      <a:dk2>
        <a:srgbClr val="282D50"/>
      </a:dk2>
      <a:lt2>
        <a:srgbClr val="E7E6E6"/>
      </a:lt2>
      <a:accent1>
        <a:srgbClr val="78DC78"/>
      </a:accent1>
      <a:accent2>
        <a:srgbClr val="FFBEC8"/>
      </a:accent2>
      <a:accent3>
        <a:srgbClr val="324632"/>
      </a:accent3>
      <a:accent4>
        <a:srgbClr val="C8F0A0"/>
      </a:accent4>
      <a:accent5>
        <a:srgbClr val="646E32"/>
      </a:accent5>
      <a:accent6>
        <a:srgbClr val="FF8C5A"/>
      </a:accent6>
      <a:hlink>
        <a:srgbClr val="0563C1"/>
      </a:hlink>
      <a:folHlink>
        <a:srgbClr val="954F72"/>
      </a:folHlink>
    </a:clrScheme>
    <a:fontScheme name="Georgia -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22020_Helmi_Yleisesittely" id="{F841F2B0-994E-8446-8B9D-1C0EB57373B3}" vid="{1969A970-CD63-D446-9C66-EE090D9653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710</Words>
  <Application>Microsoft Office PowerPoint</Application>
  <PresentationFormat>Laajakuva</PresentationFormat>
  <Paragraphs>150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28</vt:i4>
      </vt:variant>
    </vt:vector>
  </HeadingPairs>
  <TitlesOfParts>
    <vt:vector size="44" baseType="lpstr">
      <vt:lpstr>Arial</vt:lpstr>
      <vt:lpstr>Calibri</vt:lpstr>
      <vt:lpstr>Georgia</vt:lpstr>
      <vt:lpstr>Helmi</vt:lpstr>
      <vt:lpstr>Helmi oranssi</vt:lpstr>
      <vt:lpstr>Helmi pinkki</vt:lpstr>
      <vt:lpstr>Helmi vaalean vihreä</vt:lpstr>
      <vt:lpstr>Helmi vaalean sininen</vt:lpstr>
      <vt:lpstr>Helmi vaalean sininen 2</vt:lpstr>
      <vt:lpstr>Helmi vihreä</vt:lpstr>
      <vt:lpstr>Helmi tumman sininen</vt:lpstr>
      <vt:lpstr>Helmi sininen</vt:lpstr>
      <vt:lpstr>Helmi oliivi</vt:lpstr>
      <vt:lpstr>Helmi sinivihreä</vt:lpstr>
      <vt:lpstr>Helmi ruskea</vt:lpstr>
      <vt:lpstr>Helmi vaalean ruskea</vt:lpstr>
      <vt:lpstr>Helmi- elinympäristö- ohjelma</vt:lpstr>
      <vt:lpstr>PowerPoint-esitys</vt:lpstr>
      <vt:lpstr>Eliö-lajeistamme joka 9. on uhanalainen</vt:lpstr>
      <vt:lpstr>Luonto-tyypeistämme noin puolet on uhan-alaisia.</vt:lpstr>
      <vt:lpstr>Ratkaisuja  luonnon köyhtymiseen</vt:lpstr>
      <vt:lpstr>Helmi-ohjelma</vt:lpstr>
      <vt:lpstr>Vaikuttavia tekoja</vt:lpstr>
      <vt:lpstr>Helmi-ohjelman tekijät</vt:lpstr>
      <vt:lpstr>Soiden suojelu ja ennallistaminen</vt:lpstr>
      <vt:lpstr>Tavoitteena  on suojella hallituskauden aikana noin  20 000 hehtaaria soita.</vt:lpstr>
      <vt:lpstr>PowerPoint-esitys</vt:lpstr>
      <vt:lpstr>Tavoitteena on ennallistaa hallituskauden  aikana noin  12 000 hehtaaria soita.</vt:lpstr>
      <vt:lpstr>PowerPoint-esitys</vt:lpstr>
      <vt:lpstr>Lintuvesien ja kosteikkojen  kunnostaminen</vt:lpstr>
      <vt:lpstr>Tavoitteena on kunnostaa 80 arvokkainta lintuvettä hallituskauden aikana.</vt:lpstr>
      <vt:lpstr>PowerPoint-esitys</vt:lpstr>
      <vt:lpstr>PowerPoint-esitys</vt:lpstr>
      <vt:lpstr>Perinne- biotooppien hoito</vt:lpstr>
      <vt:lpstr>Tavoitteena on kunnostaa hallituskauden aikana 15 000 hehtaaria perin-nebiotooppeja.</vt:lpstr>
      <vt:lpstr>PowerPoint-esitys</vt:lpstr>
      <vt:lpstr>Metsäisten elinympäristöjen hoito</vt:lpstr>
      <vt:lpstr>Mitä METSO-ohjelman lisäksi?</vt:lpstr>
      <vt:lpstr>Vesi- ja  rantaluonnon kunnostus</vt:lpstr>
      <vt:lpstr>Keskitytään pienvesiin</vt:lpstr>
      <vt:lpstr>Kaksi poikkileikkaavaa teemaa</vt:lpstr>
      <vt:lpstr>Seuraavat askeleet</vt:lpstr>
      <vt:lpstr>PowerPoint-esitys</vt:lpstr>
      <vt:lpstr>Kunnostetaan ja suojellaan luontomme  monimuotoisuuden helmet!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Helmi- elinympäristö- ohjelma</dc:title>
  <dc:creator>Antti Hinkula</dc:creator>
  <cp:lastModifiedBy>Anne Sahi</cp:lastModifiedBy>
  <cp:revision>26</cp:revision>
  <dcterms:created xsi:type="dcterms:W3CDTF">2020-03-10T07:57:13Z</dcterms:created>
  <dcterms:modified xsi:type="dcterms:W3CDTF">2023-11-21T07:04:47Z</dcterms:modified>
</cp:coreProperties>
</file>