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388" r:id="rId5"/>
    <p:sldId id="394" r:id="rId6"/>
    <p:sldId id="390" r:id="rId7"/>
    <p:sldId id="386" r:id="rId8"/>
    <p:sldId id="397" r:id="rId9"/>
    <p:sldId id="392" r:id="rId10"/>
    <p:sldId id="401" r:id="rId11"/>
    <p:sldId id="395" r:id="rId12"/>
    <p:sldId id="396" r:id="rId13"/>
    <p:sldId id="400" r:id="rId14"/>
    <p:sldId id="403" r:id="rId15"/>
    <p:sldId id="378" r:id="rId16"/>
    <p:sldId id="402" r:id="rId17"/>
    <p:sldId id="393" r:id="rId18"/>
    <p:sldId id="404" r:id="rId19"/>
    <p:sldId id="391" r:id="rId20"/>
    <p:sldId id="364" r:id="rId21"/>
    <p:sldId id="405" r:id="rId22"/>
    <p:sldId id="399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E7"/>
    <a:srgbClr val="48595D"/>
    <a:srgbClr val="FFFFFF"/>
    <a:srgbClr val="D9185C"/>
    <a:srgbClr val="06B4E6"/>
    <a:srgbClr val="15458F"/>
    <a:srgbClr val="DA1A5A"/>
    <a:srgbClr val="00B4E6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7866" autoAdjust="0"/>
  </p:normalViewPr>
  <p:slideViewPr>
    <p:cSldViewPr snapToGrid="0" showGuides="1">
      <p:cViewPr varScale="1">
        <p:scale>
          <a:sx n="111" d="100"/>
          <a:sy n="111" d="100"/>
        </p:scale>
        <p:origin x="588" y="78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emf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4E94F-A66C-5422-EEBB-A6491DA7E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BB49F6-0F50-D59C-1F5F-1D34B5EAD8AB}"/>
              </a:ext>
            </a:extLst>
          </p:cNvPr>
          <p:cNvSpPr/>
          <p:nvPr/>
        </p:nvSpPr>
        <p:spPr>
          <a:xfrm>
            <a:off x="0" y="3339029"/>
            <a:ext cx="12192000" cy="217611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B81837-011E-DD75-5F7C-FDF5539E4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81831F4-1DDA-5C25-F62B-D6695180CD94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3413D6D3-B734-A0F5-68A0-1EA1286538EF}"/>
              </a:ext>
            </a:extLst>
          </p:cNvPr>
          <p:cNvSpPr txBox="1">
            <a:spLocks/>
          </p:cNvSpPr>
          <p:nvPr/>
        </p:nvSpPr>
        <p:spPr>
          <a:xfrm>
            <a:off x="0" y="3807029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Kuusankosken Rotaryklubi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14">
            <a:extLst>
              <a:ext uri="{FF2B5EF4-FFF2-40B4-BE49-F238E27FC236}">
                <a16:creationId xmlns:a16="http://schemas.microsoft.com/office/drawing/2014/main" id="{8D7694A9-5584-A16A-F91D-1CE97AFDA727}"/>
              </a:ext>
            </a:extLst>
          </p:cNvPr>
          <p:cNvSpPr txBox="1">
            <a:spLocks/>
          </p:cNvSpPr>
          <p:nvPr/>
        </p:nvSpPr>
        <p:spPr>
          <a:xfrm>
            <a:off x="0" y="4588900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5DAA"/>
                </a:solidFill>
              </a:rPr>
              <a:t>                          </a:t>
            </a:r>
            <a:r>
              <a:rPr lang="en-US" sz="3200" b="1" dirty="0" err="1">
                <a:solidFill>
                  <a:srgbClr val="005DAA"/>
                </a:solidFill>
              </a:rPr>
              <a:t>Omaisuus</a:t>
            </a:r>
            <a:r>
              <a:rPr lang="en-US" sz="3200" b="1" dirty="0">
                <a:solidFill>
                  <a:srgbClr val="005DAA"/>
                </a:solidFill>
              </a:rPr>
              <a:t> ja </a:t>
            </a:r>
            <a:r>
              <a:rPr lang="en-US" sz="3200" b="1" dirty="0" err="1">
                <a:solidFill>
                  <a:srgbClr val="005DAA"/>
                </a:solidFill>
              </a:rPr>
              <a:t>perintöjärjestelyt</a:t>
            </a:r>
            <a:r>
              <a:rPr lang="en-US" sz="3200" b="1" dirty="0">
                <a:solidFill>
                  <a:srgbClr val="005DAA"/>
                </a:solidFill>
              </a:rPr>
              <a:t>  III    </a:t>
            </a:r>
            <a:r>
              <a:rPr lang="en-US" sz="1600" b="1" dirty="0">
                <a:solidFill>
                  <a:srgbClr val="005DAA"/>
                </a:solidFill>
              </a:rPr>
              <a:t>Osmo Siira   21.11.24</a:t>
            </a:r>
            <a:endParaRPr lang="en-US" sz="3200" b="1" dirty="0">
              <a:solidFill>
                <a:srgbClr val="005DAA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2F29E25-8F50-72B3-1DC9-61183D040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528" y="-861036"/>
            <a:ext cx="5762625" cy="25394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9726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E8D5-2228-B951-C561-821337194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Perinnöstä luopuminen                           perintöosan luovuttaminen</a:t>
            </a:r>
          </a:p>
        </p:txBody>
      </p:sp>
      <p:pic>
        <p:nvPicPr>
          <p:cNvPr id="7" name="Sisällön paikkamerkki 6" descr="Kuva, joka sisältää kohteen teksti, kuvakaappaus, Fontti, dokumentti&#10;&#10;Kuvaus luotu automaattisesti">
            <a:extLst>
              <a:ext uri="{FF2B5EF4-FFF2-40B4-BE49-F238E27FC236}">
                <a16:creationId xmlns:a16="http://schemas.microsoft.com/office/drawing/2014/main" id="{D8D691E9-338F-02A7-3CF7-17714442D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40043"/>
            <a:ext cx="8934450" cy="4765960"/>
          </a:xfr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5FF69AC-C8A0-F538-9637-F69E8343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50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853C10-E343-1ECA-8494-3F5F73685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isällön paikkamerkki 9" descr="Ihmiset toimistossa">
            <a:extLst>
              <a:ext uri="{FF2B5EF4-FFF2-40B4-BE49-F238E27FC236}">
                <a16:creationId xmlns:a16="http://schemas.microsoft.com/office/drawing/2014/main" id="{962B6305-B462-7FC3-7169-9425090073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EC20004-34CF-F455-DDF0-5FFC98A98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 err="1"/>
              <a:t>Perintö</a:t>
            </a:r>
            <a:br>
              <a:rPr lang="en-US" sz="6600" dirty="0"/>
            </a:br>
            <a:r>
              <a:rPr lang="en-US" sz="6600" dirty="0" err="1"/>
              <a:t>vero</a:t>
            </a:r>
            <a:br>
              <a:rPr lang="en-US" sz="6600" dirty="0"/>
            </a:br>
            <a:endParaRPr lang="en-US" sz="6600" dirty="0"/>
          </a:p>
        </p:txBody>
      </p:sp>
      <p:sp>
        <p:nvSpPr>
          <p:cNvPr id="160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C1262E9-0572-2DC4-16A4-DA9CACDE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7A94E25-127B-4C48-AF96-44BA7B823777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762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6332E-9E65-F97E-A2DF-B101B0016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4FBE43-46BA-2E82-9B04-8E8AD345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811000" cy="1490864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PERINTÖVERO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FD3873-9F6F-6CF0-1392-C8062CC0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1F8F51A5-3DA5-87D3-B44E-7C867CD5A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pic>
        <p:nvPicPr>
          <p:cNvPr id="6" name="Kuva 5" descr="Kuva, joka sisältää kohteen työkalu&#10;&#10;Kuvaus luotu automaattisesti, normaali luotettavuus">
            <a:extLst>
              <a:ext uri="{FF2B5EF4-FFF2-40B4-BE49-F238E27FC236}">
                <a16:creationId xmlns:a16="http://schemas.microsoft.com/office/drawing/2014/main" id="{10F90749-FF84-254B-932D-38BC70E52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3" y="0"/>
            <a:ext cx="2891367" cy="1559069"/>
          </a:xfrm>
          <a:prstGeom prst="rect">
            <a:avLst/>
          </a:prstGeom>
        </p:spPr>
      </p:pic>
      <p:pic>
        <p:nvPicPr>
          <p:cNvPr id="10" name="Sisällön paikkamerkki 9" descr="Kuva, joka sisältää kohteen teksti, kuvakaappaus, Fontti, dokumentti&#10;&#10;Kuvaus luotu automaattisesti">
            <a:extLst>
              <a:ext uri="{FF2B5EF4-FFF2-40B4-BE49-F238E27FC236}">
                <a16:creationId xmlns:a16="http://schemas.microsoft.com/office/drawing/2014/main" id="{99286285-75E8-D105-54C6-74A158D40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6" y="1885950"/>
            <a:ext cx="11603884" cy="397491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093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029EBC-3AA6-A342-C302-4BCBE224E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8A66331C-62A1-463A-8425-CB3218217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95D98F5-4C4A-F93E-29AC-82E5EDD2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685797"/>
            <a:ext cx="5486400" cy="28241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300">
                <a:solidFill>
                  <a:schemeClr val="tx1"/>
                </a:solidFill>
              </a:rPr>
              <a:t>Luovutusvoiton </a:t>
            </a:r>
            <a:br>
              <a:rPr lang="en-US" sz="4300">
                <a:solidFill>
                  <a:schemeClr val="tx1"/>
                </a:solidFill>
              </a:rPr>
            </a:br>
            <a:r>
              <a:rPr lang="en-US" sz="4300">
                <a:solidFill>
                  <a:schemeClr val="tx1"/>
                </a:solidFill>
              </a:rPr>
              <a:t>verotus</a:t>
            </a:r>
            <a:br>
              <a:rPr lang="en-US" sz="4300">
                <a:solidFill>
                  <a:schemeClr val="tx1"/>
                </a:solidFill>
              </a:rPr>
            </a:br>
            <a:endParaRPr lang="en-US" sz="4300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E856C46-2CE6-404C-BBEF-31674942D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EA25F8F-CE84-475B-A2C8-E4BDDB9FF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0188" y="685798"/>
            <a:ext cx="4241811" cy="54864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7A04344C-2314-791B-F6DC-440F1FB77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49" y="1330258"/>
            <a:ext cx="3925346" cy="1485266"/>
          </a:xfrm>
          <a:prstGeom prst="rect">
            <a:avLst/>
          </a:prstGeom>
        </p:spPr>
      </p:pic>
      <p:sp>
        <p:nvSpPr>
          <p:cNvPr id="94" name="Graphic 14">
            <a:extLst>
              <a:ext uri="{FF2B5EF4-FFF2-40B4-BE49-F238E27FC236}">
                <a16:creationId xmlns:a16="http://schemas.microsoft.com/office/drawing/2014/main" id="{6CA2684D-3A0B-43F9-87D7-926A745935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0189" y="685798"/>
            <a:ext cx="1485341" cy="1486747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Graphic 14">
            <a:extLst>
              <a:ext uri="{FF2B5EF4-FFF2-40B4-BE49-F238E27FC236}">
                <a16:creationId xmlns:a16="http://schemas.microsoft.com/office/drawing/2014/main" id="{BD61C998-018A-4388-BB4E-0CB88DC13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592671" y="4685454"/>
            <a:ext cx="1485341" cy="1486747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" name="Sisällön paikkamerkki 9" descr="Ihmiset toimistossa">
            <a:extLst>
              <a:ext uri="{FF2B5EF4-FFF2-40B4-BE49-F238E27FC236}">
                <a16:creationId xmlns:a16="http://schemas.microsoft.com/office/drawing/2014/main" id="{73B905BE-A459-5AFF-699E-5C28A5D79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8" r="-1" b="5547"/>
          <a:stretch/>
        </p:blipFill>
        <p:spPr>
          <a:xfrm>
            <a:off x="8269370" y="3659953"/>
            <a:ext cx="3922630" cy="1889158"/>
          </a:xfrm>
          <a:prstGeom prst="rect">
            <a:avLst/>
          </a:prstGeom>
        </p:spPr>
      </p:pic>
      <p:sp>
        <p:nvSpPr>
          <p:cNvPr id="98" name="Graphic 14">
            <a:extLst>
              <a:ext uri="{FF2B5EF4-FFF2-40B4-BE49-F238E27FC236}">
                <a16:creationId xmlns:a16="http://schemas.microsoft.com/office/drawing/2014/main" id="{A7491B3F-28E1-47D2-9EDB-4A3F9B19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582650" y="4685454"/>
            <a:ext cx="1485341" cy="1486747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B5B45DC-80EA-0A9B-7CF3-0A6A5B7D0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1183" y="6356350"/>
            <a:ext cx="56707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A94E25-127B-4C48-AF96-44BA7B823777}" type="slidenum">
              <a:rPr lang="en-US" sz="1000">
                <a:solidFill>
                  <a:schemeClr val="accent2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1000">
              <a:solidFill>
                <a:schemeClr val="accent2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ACDC6A1-E63F-4EFE-8806-DAFD57502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7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0E1CB-39D3-2F76-8A01-F60B4D108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9E1C25-E3CC-EBF3-92DF-11B2BA2D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10591"/>
            <a:ext cx="11506200" cy="926719"/>
          </a:xfrm>
        </p:spPr>
        <p:txBody>
          <a:bodyPr>
            <a:normAutofit/>
          </a:bodyPr>
          <a:lstStyle/>
          <a:p>
            <a:r>
              <a:rPr lang="fi-FI" sz="4000" dirty="0"/>
              <a:t>Luovutusvoiton verotus</a:t>
            </a:r>
          </a:p>
        </p:txBody>
      </p:sp>
      <p:pic>
        <p:nvPicPr>
          <p:cNvPr id="7" name="Sisällön paikkamerkki 6" descr="Kuva, joka sisältää kohteen teksti, kuvakaappaus, Fontti, viiva&#10;&#10;Kuvaus luotu automaattisesti">
            <a:extLst>
              <a:ext uri="{FF2B5EF4-FFF2-40B4-BE49-F238E27FC236}">
                <a16:creationId xmlns:a16="http://schemas.microsoft.com/office/drawing/2014/main" id="{E22557D1-BCCF-B68D-2FB3-E0B5F055A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298"/>
            <a:ext cx="12191999" cy="2335189"/>
          </a:xfr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A560227-38EE-1A09-CB8C-C2B4C6F1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Kuva 8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50FA451F-4DD2-33DC-6EAE-040B04C46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42" y="2790700"/>
            <a:ext cx="11903822" cy="393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82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08D640-AAFC-3A89-E5BC-DC124AB2D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5" name="Right Triangle 13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ABB3693-D908-8505-C57D-B3BEDBD64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961" y="962526"/>
            <a:ext cx="5384800" cy="3210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 err="1">
                <a:solidFill>
                  <a:schemeClr val="tx1"/>
                </a:solidFill>
              </a:rPr>
              <a:t>Lahja</a:t>
            </a:r>
            <a:r>
              <a:rPr lang="en-US" sz="7200" dirty="0">
                <a:solidFill>
                  <a:schemeClr val="tx1"/>
                </a:solidFill>
              </a:rPr>
              <a:t> </a:t>
            </a:r>
            <a:r>
              <a:rPr lang="en-US" sz="7200" dirty="0" err="1">
                <a:solidFill>
                  <a:schemeClr val="tx1"/>
                </a:solidFill>
              </a:rPr>
              <a:t>vai</a:t>
            </a:r>
            <a:r>
              <a:rPr lang="en-US" sz="7200" dirty="0">
                <a:solidFill>
                  <a:schemeClr val="tx1"/>
                </a:solidFill>
              </a:rPr>
              <a:t> </a:t>
            </a:r>
            <a:r>
              <a:rPr lang="en-US" sz="7200" dirty="0" err="1">
                <a:solidFill>
                  <a:schemeClr val="tx1"/>
                </a:solidFill>
              </a:rPr>
              <a:t>kauppa</a:t>
            </a:r>
            <a:br>
              <a:rPr lang="en-US" sz="7200" dirty="0">
                <a:solidFill>
                  <a:schemeClr val="tx1"/>
                </a:solidFill>
              </a:rPr>
            </a:br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2B184B41-EC7C-8773-5FC5-CF7C18600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58" y="1598977"/>
            <a:ext cx="3510140" cy="1328161"/>
          </a:xfrm>
          <a:prstGeom prst="rect">
            <a:avLst/>
          </a:prstGeom>
        </p:spPr>
      </p:pic>
      <p:pic>
        <p:nvPicPr>
          <p:cNvPr id="10" name="Sisällön paikkamerkki 9" descr="Ihmiset toimistossa">
            <a:extLst>
              <a:ext uri="{FF2B5EF4-FFF2-40B4-BE49-F238E27FC236}">
                <a16:creationId xmlns:a16="http://schemas.microsoft.com/office/drawing/2014/main" id="{9D1AB63E-3A21-2064-78D4-D3486C8C4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8" r="-1" b="5547"/>
          <a:stretch/>
        </p:blipFill>
        <p:spPr>
          <a:xfrm>
            <a:off x="1298446" y="3732649"/>
            <a:ext cx="3508165" cy="1689550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6BBDC3D-573B-A528-504B-D6B3E0174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4689" y="4887261"/>
            <a:ext cx="1669112" cy="10082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600" dirty="0">
                <a:solidFill>
                  <a:srgbClr val="FFFFFF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58538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B65B8-21E0-B8B3-F0B9-DF6318D48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F2C753-EA57-AC73-8182-44F819B6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130059"/>
          </a:xfrm>
        </p:spPr>
        <p:txBody>
          <a:bodyPr/>
          <a:lstStyle/>
          <a:p>
            <a:r>
              <a:rPr lang="fi-FI" dirty="0"/>
              <a:t>Lahja vai kauppa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81661C-1E67-0B91-207E-22563D2E8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i-FI" dirty="0"/>
              <a:t>Katsotaan ja sovitaan etukäteen huomioiden mm. myyjän tarpeet, muiden lasten   perintö- ja lakiosat</a:t>
            </a:r>
          </a:p>
          <a:p>
            <a:pPr>
              <a:buFontTx/>
              <a:buChar char="-"/>
            </a:pPr>
            <a:r>
              <a:rPr lang="fi-FI" dirty="0"/>
              <a:t>Lahja on saajan kannalta edullisinta  mm. ei mene varainsiirtoveroa</a:t>
            </a:r>
          </a:p>
          <a:p>
            <a:pPr>
              <a:buFontTx/>
              <a:buChar char="-"/>
            </a:pPr>
            <a:r>
              <a:rPr lang="fi-FI" dirty="0"/>
              <a:t>Jos lahja tai lahjanluonteinen kauppa – aina maininta siitä onko saajalle  ennakko-                    perintöä, joka vähentää saajan perintöosaa  myöhemmin luovuttajan perinnönjaossa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BDCAC99F-F3D8-F998-57AE-77EF0CA0F55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Jos kauppahinta on pienempi kuin   ¾  käyvästä arvosta katsotaan käyvän arvon ja      kauppahinnan erotus saajan lahjaksi 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9BF29E5-C2DD-F256-D34C-2F50C16B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03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6332E-9E65-F97E-A2DF-B101B0016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4FBE43-46BA-2E82-9B04-8E8AD345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811000" cy="1490864"/>
          </a:xfrm>
        </p:spPr>
        <p:txBody>
          <a:bodyPr>
            <a:normAutofit/>
          </a:bodyPr>
          <a:lstStyle/>
          <a:p>
            <a:pPr lvl="0"/>
            <a:r>
              <a:rPr lang="en-US" sz="3200" dirty="0" err="1"/>
              <a:t>Sukupolvenvahdos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FD3873-9F6F-6CF0-1392-C8062CC0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1F8F51A5-3DA5-87D3-B44E-7C867CD5A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915618"/>
            <a:ext cx="1883771" cy="716364"/>
          </a:xfrm>
          <a:prstGeom prst="rect">
            <a:avLst/>
          </a:prstGeom>
        </p:spPr>
      </p:pic>
      <p:pic>
        <p:nvPicPr>
          <p:cNvPr id="6" name="Kuva 5" descr="Kuva, joka sisältää kohteen työkalu&#10;&#10;Kuvaus luotu automaattisesti, normaali luotettavuus">
            <a:extLst>
              <a:ext uri="{FF2B5EF4-FFF2-40B4-BE49-F238E27FC236}">
                <a16:creationId xmlns:a16="http://schemas.microsoft.com/office/drawing/2014/main" id="{10F90749-FF84-254B-932D-38BC70E52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33" y="0"/>
            <a:ext cx="2891367" cy="1559069"/>
          </a:xfrm>
          <a:prstGeom prst="rect">
            <a:avLst/>
          </a:prstGeom>
        </p:spPr>
      </p:pic>
      <p:pic>
        <p:nvPicPr>
          <p:cNvPr id="10" name="Sisällön paikkamerkki 9" descr="Kuva, joka sisältää kohteen teksti, kuvakaappaus, Fontti, dokumentti&#10;&#10;Kuvaus luotu automaattisesti">
            <a:extLst>
              <a:ext uri="{FF2B5EF4-FFF2-40B4-BE49-F238E27FC236}">
                <a16:creationId xmlns:a16="http://schemas.microsoft.com/office/drawing/2014/main" id="{D8303733-0BC5-D39A-F450-18346B1B0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6" y="2124075"/>
            <a:ext cx="10927609" cy="414972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093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703CE-A0FC-A9C8-B943-B0D69ACCD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7E8153-48E9-D08B-9B3C-7779BA65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130059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E84348-371B-DA6D-BA2D-8EF53B54E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762A2192-F97B-199B-5370-CDCC0C72908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endParaRPr lang="fi-FI" sz="180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352251A-E240-E9A2-563C-B48CD5E8F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55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01B489-52EE-2772-4662-142F0A1BC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2E5C61-669D-E0C2-3F5A-281597655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54D77A80-8F9A-E294-6794-CE9051FC86E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0011E5B-3FC2-1E27-0C65-B420B3FBE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8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21CCBF-5506-E37D-DA7B-C626965B2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638C7D-9088-41A9-88A0-7357157BC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31180" y="1109243"/>
            <a:ext cx="4842710" cy="4842710"/>
            <a:chOff x="1881974" y="1174396"/>
            <a:chExt cx="5290997" cy="529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714B173-1D32-4BBC-A685-1F5D257AB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EF82DD1-2343-4F41-B6A7-A6489A713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270" y="1095407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CB66DB1-3A20-0F3E-F26D-450AB8150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751" y="568517"/>
            <a:ext cx="6161004" cy="8863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i="1" kern="1200" dirty="0" err="1">
                <a:solidFill>
                  <a:srgbClr val="00B4E7"/>
                </a:solidFill>
                <a:latin typeface="+mj-lt"/>
                <a:ea typeface="+mj-ea"/>
                <a:cs typeface="+mj-cs"/>
              </a:rPr>
              <a:t>Kuvernöörin</a:t>
            </a:r>
            <a:r>
              <a:rPr lang="en-US" sz="2800" i="1" kern="1200" dirty="0">
                <a:solidFill>
                  <a:srgbClr val="00B4E7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2800" i="1" kern="1200" dirty="0" err="1">
                <a:solidFill>
                  <a:srgbClr val="00B4E7"/>
                </a:solidFill>
                <a:latin typeface="+mj-lt"/>
                <a:ea typeface="+mj-ea"/>
                <a:cs typeface="+mj-cs"/>
              </a:rPr>
              <a:t>AG:n</a:t>
            </a:r>
            <a:r>
              <a:rPr lang="en-US" sz="2800" i="1" kern="1200" dirty="0">
                <a:solidFill>
                  <a:srgbClr val="00B4E7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i="1" kern="1200" dirty="0" err="1">
                <a:solidFill>
                  <a:srgbClr val="00B4E7"/>
                </a:solidFill>
                <a:latin typeface="+mj-lt"/>
                <a:ea typeface="+mj-ea"/>
                <a:cs typeface="+mj-cs"/>
              </a:rPr>
              <a:t>vierailu</a:t>
            </a:r>
            <a:endParaRPr lang="en-US" sz="2800" i="1" kern="1200" dirty="0">
              <a:solidFill>
                <a:srgbClr val="00B4E7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F219210-B16A-47B6-9AA8-207DAFF37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8" name="Sisällön paikkamerkki 7" descr="Kuva, joka sisältää kohteen sisä-, henkilö, seinä, mies&#10;&#10;Kuvaus luotu automaattisesti">
            <a:extLst>
              <a:ext uri="{FF2B5EF4-FFF2-40B4-BE49-F238E27FC236}">
                <a16:creationId xmlns:a16="http://schemas.microsoft.com/office/drawing/2014/main" id="{C3363649-4985-0F80-8715-77A5DA965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82" y="2364873"/>
            <a:ext cx="1951643" cy="1807077"/>
          </a:xfrm>
          <a:prstGeom prst="rect">
            <a:avLst/>
          </a:prstGeom>
        </p:spPr>
      </p:pic>
      <p:pic>
        <p:nvPicPr>
          <p:cNvPr id="10" name="Sisällön paikkamerkki 9" descr="Kuva, joka sisältää kohteen teksti, kuvakaappaus, Fontti&#10;&#10;Kuvaus luotu automaattisesti">
            <a:extLst>
              <a:ext uri="{FF2B5EF4-FFF2-40B4-BE49-F238E27FC236}">
                <a16:creationId xmlns:a16="http://schemas.microsoft.com/office/drawing/2014/main" id="{325D8CD5-B394-91B0-0090-19BE0EEAA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36" y="1463428"/>
            <a:ext cx="6390964" cy="4497057"/>
          </a:xfr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047BCD-501E-BAF9-02E4-A0E7FB2E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A94E25-127B-4C48-AF96-44BA7B823777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6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1" name="Picture 9">
            <a:extLst>
              <a:ext uri="{FF2B5EF4-FFF2-40B4-BE49-F238E27FC236}">
                <a16:creationId xmlns:a16="http://schemas.microsoft.com/office/drawing/2014/main" id="{D7A77050-7AAF-AA88-B79E-D6306D0C7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549" y="6005111"/>
            <a:ext cx="1883771" cy="71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0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29187E-E4B7-6BB7-B36F-3A60162B6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11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6A4289-3457-0E51-0F0D-3DA433FB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aiheita</a:t>
            </a:r>
          </a:p>
        </p:txBody>
      </p:sp>
      <p:sp>
        <p:nvSpPr>
          <p:cNvPr id="39" name="Rectangle 1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BC823C82-0688-3BA8-1AD3-0329681A5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Lakiosaoikeus</a:t>
            </a:r>
          </a:p>
          <a:p>
            <a:r>
              <a:rPr lang="en-US" sz="2000">
                <a:solidFill>
                  <a:schemeClr val="tx1"/>
                </a:solidFill>
              </a:rPr>
              <a:t>Ennakkoperintö</a:t>
            </a:r>
          </a:p>
          <a:p>
            <a:r>
              <a:rPr lang="en-US" sz="2000">
                <a:solidFill>
                  <a:schemeClr val="tx1"/>
                </a:solidFill>
              </a:rPr>
              <a:t>Perinnöstä luopuminen</a:t>
            </a:r>
          </a:p>
          <a:p>
            <a:r>
              <a:rPr lang="en-US" sz="2000">
                <a:solidFill>
                  <a:schemeClr val="tx1"/>
                </a:solidFill>
              </a:rPr>
              <a:t>Perintöverotus</a:t>
            </a:r>
          </a:p>
          <a:p>
            <a:r>
              <a:rPr lang="en-US" sz="2000">
                <a:solidFill>
                  <a:schemeClr val="tx1"/>
                </a:solidFill>
              </a:rPr>
              <a:t>Luovutusvoiton  verotus</a:t>
            </a:r>
          </a:p>
          <a:p>
            <a:r>
              <a:rPr lang="en-US" sz="2000">
                <a:solidFill>
                  <a:schemeClr val="tx1"/>
                </a:solidFill>
              </a:rPr>
              <a:t>Lahja vai kauppa</a:t>
            </a:r>
          </a:p>
          <a:p>
            <a:pPr marL="0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6" name="Kuva 5" descr="Kuva, joka sisältää kohteen työkalu&#10;&#10;Kuvaus luotu automaattisesti, normaali luotettavuus">
            <a:extLst>
              <a:ext uri="{FF2B5EF4-FFF2-40B4-BE49-F238E27FC236}">
                <a16:creationId xmlns:a16="http://schemas.microsoft.com/office/drawing/2014/main" id="{6A28B792-16CA-F6B8-A8EC-B4267966D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67" y="124659"/>
            <a:ext cx="3242811" cy="174857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B897DF-E3EF-ABF2-D202-90FE0D3E3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A94E25-127B-4C48-AF96-44BA7B823777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DC24943-566E-A7E1-D078-F59E10BE0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641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3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Triangle 35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37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AD0CEF-BE57-46A0-5E0B-F093874F1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5" y="3599319"/>
            <a:ext cx="9613396" cy="8405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dirty="0" err="1">
                <a:solidFill>
                  <a:schemeClr val="tx1"/>
                </a:solidFill>
              </a:rPr>
              <a:t>Lakiosa</a:t>
            </a:r>
            <a:r>
              <a:rPr lang="en-US" sz="5000" dirty="0">
                <a:solidFill>
                  <a:schemeClr val="tx1"/>
                </a:solidFill>
              </a:rPr>
              <a:t>  </a:t>
            </a:r>
            <a:r>
              <a:rPr lang="en-US" sz="5000" dirty="0" err="1">
                <a:solidFill>
                  <a:schemeClr val="tx1"/>
                </a:solidFill>
              </a:rPr>
              <a:t>rintaperillisille</a:t>
            </a:r>
            <a:endParaRPr lang="en-US" sz="5000" dirty="0">
              <a:solidFill>
                <a:schemeClr val="tx1"/>
              </a:solidFill>
            </a:endParaRPr>
          </a:p>
        </p:txBody>
      </p:sp>
      <p:pic>
        <p:nvPicPr>
          <p:cNvPr id="10" name="Sisällön paikkamerkki 9" descr="Ihmiset toimistossa">
            <a:extLst>
              <a:ext uri="{FF2B5EF4-FFF2-40B4-BE49-F238E27FC236}">
                <a16:creationId xmlns:a16="http://schemas.microsoft.com/office/drawing/2014/main" id="{6B0742C3-8CF0-4E14-54AB-BB964CE19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77" y="836836"/>
            <a:ext cx="3081498" cy="2182712"/>
          </a:xfrm>
          <a:prstGeom prst="rect">
            <a:avLst/>
          </a:prstGeom>
        </p:spPr>
      </p:pic>
      <p:pic>
        <p:nvPicPr>
          <p:cNvPr id="7" name="Sisällön paikkamerkki 6" descr="Kuva, joka sisältää kohteen teksti, Fontti, kuvakaappaus, tieto&#10;&#10;Kuvaus luotu automaattisesti">
            <a:extLst>
              <a:ext uri="{FF2B5EF4-FFF2-40B4-BE49-F238E27FC236}">
                <a16:creationId xmlns:a16="http://schemas.microsoft.com/office/drawing/2014/main" id="{089AE7BE-E6E7-D880-C444-4736F0462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592" y="2034398"/>
            <a:ext cx="6370580" cy="1608569"/>
          </a:xfrm>
          <a:prstGeom prst="rect">
            <a:avLst/>
          </a:prstGeom>
        </p:spPr>
      </p:pic>
      <p:pic>
        <p:nvPicPr>
          <p:cNvPr id="9" name="Kuva 8" descr="Kuva, joka sisältää kohteen teksti, Fontti, kuvakaappaus, tieto&#10;&#10;Kuvaus luotu automaattisesti">
            <a:extLst>
              <a:ext uri="{FF2B5EF4-FFF2-40B4-BE49-F238E27FC236}">
                <a16:creationId xmlns:a16="http://schemas.microsoft.com/office/drawing/2014/main" id="{F43B62A2-61F1-1CCB-D2FA-8B7AA3A9A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32" y="698781"/>
            <a:ext cx="6506449" cy="148021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2987D63-9914-4485-A913-06FFE9FF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3496" y="4892040"/>
            <a:ext cx="1673352" cy="1005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7A94E25-127B-4C48-AF96-44BA7B823777}" type="slidenum">
              <a:rPr lang="en-US" sz="66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6600">
              <a:solidFill>
                <a:srgbClr val="FFFFFF"/>
              </a:solidFill>
            </a:endParaRPr>
          </a:p>
        </p:txBody>
      </p:sp>
      <p:pic>
        <p:nvPicPr>
          <p:cNvPr id="6" name="Kuva 5" descr="Kuva, joka sisältää kohteen työkalu&#10;&#10;Kuvaus luotu automaattisesti, normaali luotettavuus">
            <a:extLst>
              <a:ext uri="{FF2B5EF4-FFF2-40B4-BE49-F238E27FC236}">
                <a16:creationId xmlns:a16="http://schemas.microsoft.com/office/drawing/2014/main" id="{779BEE8B-5C06-8E9E-C9FB-25FF6CFAA8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172" y="21987"/>
            <a:ext cx="1549673" cy="766893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A1A7CF87-359C-03EC-71D6-514AEF556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6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7057D0-C5CD-8582-E495-4A2BE11E3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 descr="Waterfalls toimi aluepuu ryhmässä">
            <a:extLst>
              <a:ext uri="{FF2B5EF4-FFF2-40B4-BE49-F238E27FC236}">
                <a16:creationId xmlns:a16="http://schemas.microsoft.com/office/drawing/2014/main" id="{935FB90F-E51D-66FD-4301-9D9E74DC0C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4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12C7F5-8290-BB6D-5881-050B767DB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>
                <a:solidFill>
                  <a:srgbClr val="FFFFFF"/>
                </a:solidFill>
              </a:rPr>
              <a:t>ennakkoperintö</a:t>
            </a:r>
            <a:r>
              <a:rPr lang="en-US" sz="5200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49FEA42-4B28-F8A3-149E-8CED1149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7A94E25-127B-4C48-AF96-44BA7B823777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2347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38725-6429-858A-4A20-2F983F039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EC30AB-66EA-EEB8-7070-89AFBA5B1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Ennakkoperintö</a:t>
            </a:r>
          </a:p>
        </p:txBody>
      </p:sp>
      <p:pic>
        <p:nvPicPr>
          <p:cNvPr id="7" name="Sisällön paikkamerkki 6" descr="Kuva, joka sisältää kohteen teksti, kuvakaappaus, Fontti, dokumentti&#10;&#10;Kuvaus luotu automaattisesti">
            <a:extLst>
              <a:ext uri="{FF2B5EF4-FFF2-40B4-BE49-F238E27FC236}">
                <a16:creationId xmlns:a16="http://schemas.microsoft.com/office/drawing/2014/main" id="{235C6E2B-C23B-AD65-B91A-C9E764789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2" y="1540043"/>
            <a:ext cx="6611680" cy="5016032"/>
          </a:xfrm>
        </p:spPr>
      </p:pic>
      <p:sp>
        <p:nvSpPr>
          <p:cNvPr id="4" name="Alaotsikko 3">
            <a:extLst>
              <a:ext uri="{FF2B5EF4-FFF2-40B4-BE49-F238E27FC236}">
                <a16:creationId xmlns:a16="http://schemas.microsoft.com/office/drawing/2014/main" id="{DB18B268-5E67-BBC7-ADD5-ECBF394F39D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i-FI" dirty="0"/>
              <a:t>   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4A466CF-CD04-31B8-74AA-3A768EFE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9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01741D-BA8C-49AE-EC70-FFFAD6F3C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Sisällön paikkamerkki 9" descr="Ihmiset toimistossa">
            <a:extLst>
              <a:ext uri="{FF2B5EF4-FFF2-40B4-BE49-F238E27FC236}">
                <a16:creationId xmlns:a16="http://schemas.microsoft.com/office/drawing/2014/main" id="{EA1EB221-F7FC-8040-81F8-DCE990500A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8" r="-1" b="5547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9D82BD5-63B6-0FA1-9AB9-A97048D1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331" y="1006468"/>
            <a:ext cx="5500781" cy="12840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dirty="0">
                <a:latin typeface="+mj-lt"/>
                <a:ea typeface="+mj-ea"/>
                <a:cs typeface="+mj-cs"/>
              </a:rPr>
              <a:t>PERINNÖSTÄ LUOPUMINEN </a:t>
            </a:r>
            <a:br>
              <a:rPr lang="en-US" sz="2800" kern="1200" dirty="0">
                <a:latin typeface="+mj-lt"/>
                <a:ea typeface="+mj-ea"/>
                <a:cs typeface="+mj-cs"/>
              </a:rPr>
            </a:br>
            <a:r>
              <a:rPr lang="en-US" sz="2800" dirty="0" err="1"/>
              <a:t>perintöosan</a:t>
            </a:r>
            <a:r>
              <a:rPr lang="en-US" sz="2800" dirty="0"/>
              <a:t> </a:t>
            </a:r>
            <a:r>
              <a:rPr lang="en-US" sz="2800" dirty="0" err="1"/>
              <a:t>luovutus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FA9CD6-0B7E-AB73-413B-CD7E78D4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A94E25-127B-4C48-AF96-44BA7B82377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FD3E7A38-B59B-EAE7-779E-2A8EA7D25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1" y="5332501"/>
            <a:ext cx="1883771" cy="71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5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33164-D2BD-05B7-6D5F-0B7711639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4E36D-8D8A-7297-91A3-C87E47CA9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Perinnöstä luopuminen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D74166C-C652-EBD7-D539-5438DAA36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Sisällön paikkamerkki 7" descr="Kuva, joka sisältää kohteen teksti, kuvakaappaus, Fontti, dokumentti&#10;&#10;Kuvaus luotu automaattisesti">
            <a:extLst>
              <a:ext uri="{FF2B5EF4-FFF2-40B4-BE49-F238E27FC236}">
                <a16:creationId xmlns:a16="http://schemas.microsoft.com/office/drawing/2014/main" id="{A3DA339C-CC44-B333-F549-EFB3A0404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39875"/>
            <a:ext cx="8990615" cy="4965700"/>
          </a:xfrm>
        </p:spPr>
      </p:pic>
    </p:spTree>
    <p:extLst>
      <p:ext uri="{BB962C8B-B14F-4D97-AF65-F5344CB8AC3E}">
        <p14:creationId xmlns:p14="http://schemas.microsoft.com/office/powerpoint/2010/main" val="575802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C9074-4F96-F723-2B16-859669D86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465E06-350D-EE46-5372-1A58A6CD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Perinnöstä luopuminen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0B5C57A-E6E1-8D24-A974-4E3EE0BE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2" name="Sisällön paikkamerkki 11" descr="Kuva, joka sisältää kohteen teksti, kuvakaappaus, Fontti, dokumentti&#10;&#10;Kuvaus luotu automaattisesti">
            <a:extLst>
              <a:ext uri="{FF2B5EF4-FFF2-40B4-BE49-F238E27FC236}">
                <a16:creationId xmlns:a16="http://schemas.microsoft.com/office/drawing/2014/main" id="{FADEFDE0-66FC-D49F-2439-8EAFB2B7A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692183"/>
            <a:ext cx="8247293" cy="4794342"/>
          </a:xfrm>
        </p:spPr>
      </p:pic>
    </p:spTree>
    <p:extLst>
      <p:ext uri="{BB962C8B-B14F-4D97-AF65-F5344CB8AC3E}">
        <p14:creationId xmlns:p14="http://schemas.microsoft.com/office/powerpoint/2010/main" val="6144669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70d9b2f-6d4e-42c1-99d4-71eb432d481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92F1AA864507499B1B6B38C52732EB" ma:contentTypeVersion="18" ma:contentTypeDescription="Create a new document." ma:contentTypeScope="" ma:versionID="607785f67476df197822ab5e890d8edf">
  <xsd:schema xmlns:xsd="http://www.w3.org/2001/XMLSchema" xmlns:xs="http://www.w3.org/2001/XMLSchema" xmlns:p="http://schemas.microsoft.com/office/2006/metadata/properties" xmlns:ns3="070d9b2f-6d4e-42c1-99d4-71eb432d481c" xmlns:ns4="d58d978b-4a5f-4e92-a739-62c8fc5167c8" targetNamespace="http://schemas.microsoft.com/office/2006/metadata/properties" ma:root="true" ma:fieldsID="9e888f68a2cfb32061e4b5e8995d1bda" ns3:_="" ns4:_="">
    <xsd:import namespace="070d9b2f-6d4e-42c1-99d4-71eb432d481c"/>
    <xsd:import namespace="d58d978b-4a5f-4e92-a739-62c8fc5167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d9b2f-6d4e-42c1-99d4-71eb432d48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description="" ma:indexed="true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d978b-4a5f-4e92-a739-62c8fc5167c8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626DCC-A5BA-4397-B34E-111E6458F0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B8DB70-260D-4DD5-8BCB-969D1288C48D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d58d978b-4a5f-4e92-a739-62c8fc5167c8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070d9b2f-6d4e-42c1-99d4-71eb432d481c"/>
  </ds:schemaRefs>
</ds:datastoreItem>
</file>

<file path=customXml/itemProps3.xml><?xml version="1.0" encoding="utf-8"?>
<ds:datastoreItem xmlns:ds="http://schemas.openxmlformats.org/officeDocument/2006/customXml" ds:itemID="{188D1F38-4897-49FF-BA1C-080ABE81E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0d9b2f-6d4e-42c1-99d4-71eb432d481c"/>
    <ds:schemaRef ds:uri="d58d978b-4a5f-4e92-a739-62c8fc5167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5890</TotalTime>
  <Words>149</Words>
  <Application>Microsoft Office PowerPoint</Application>
  <PresentationFormat>Laajakuva</PresentationFormat>
  <Paragraphs>49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Calibri</vt:lpstr>
      <vt:lpstr>Helvetica Neue Medium</vt:lpstr>
      <vt:lpstr>Office Theme</vt:lpstr>
      <vt:lpstr>PowerPoint-esitys</vt:lpstr>
      <vt:lpstr>Kuvernöörin ja AG:n vierailu</vt:lpstr>
      <vt:lpstr> aiheita</vt:lpstr>
      <vt:lpstr>Lakiosa  rintaperillisille</vt:lpstr>
      <vt:lpstr>ennakkoperintö  </vt:lpstr>
      <vt:lpstr>Ennakkoperintö</vt:lpstr>
      <vt:lpstr>PERINNÖSTÄ LUOPUMINEN  perintöosan luovutus</vt:lpstr>
      <vt:lpstr>Perinnöstä luopuminen</vt:lpstr>
      <vt:lpstr>Perinnöstä luopuminen</vt:lpstr>
      <vt:lpstr>Perinnöstä luopuminen                           perintöosan luovuttaminen</vt:lpstr>
      <vt:lpstr>Perintö vero </vt:lpstr>
      <vt:lpstr>PERINTÖVERO</vt:lpstr>
      <vt:lpstr>Luovutusvoiton  verotus </vt:lpstr>
      <vt:lpstr>Luovutusvoiton verotus</vt:lpstr>
      <vt:lpstr>Lahja vai kauppa </vt:lpstr>
      <vt:lpstr>Lahja vai kauppa</vt:lpstr>
      <vt:lpstr>Sukupolvenvahdos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Osmo Siira</cp:lastModifiedBy>
  <cp:revision>183</cp:revision>
  <cp:lastPrinted>2019-12-04T20:41:25Z</cp:lastPrinted>
  <dcterms:created xsi:type="dcterms:W3CDTF">2019-11-18T03:22:22Z</dcterms:created>
  <dcterms:modified xsi:type="dcterms:W3CDTF">2024-12-03T09:07:22Z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  <property fmtid="{D5CDD505-2E9C-101B-9397-08002B2CF9AE}" pid="4" name="ContentTypeId">
    <vt:lpwstr>0x0101008792F1AA864507499B1B6B38C52732EB</vt:lpwstr>
  </property>
</Properties>
</file>