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sldSz cx="12192000" cy="6858000"/>
  <p:notesSz cx="6858000" cy="9144000"/>
  <p:defaultTextStyle>
    <a:defPPr>
      <a:defRPr lang="fi-FI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4660"/>
  </p:normalViewPr>
  <p:slideViewPr>
    <p:cSldViewPr snapToGrid="0">
      <p:cViewPr varScale="1">
        <p:scale>
          <a:sx n="45" d="100"/>
          <a:sy n="45" d="100"/>
        </p:scale>
        <p:origin x="1025" y="41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Otsikko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70CB987D-9EE8-12BB-CFA6-AFBB6BFAC34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3" name="Alaotsikko 2">
            <a:extLst>
              <a:ext uri="{FF2B5EF4-FFF2-40B4-BE49-F238E27FC236}">
                <a16:creationId xmlns:a16="http://schemas.microsoft.com/office/drawing/2014/main" id="{E82D1A7F-4474-BA63-1761-C43273A13A6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i-FI"/>
              <a:t>Muokkaa alaotsikon perustyyliä napsautt.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1DFD5619-596D-9DB9-D8AC-FE5A7326757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689FBB-DD20-4750-9547-52138594312B}" type="datetimeFigureOut">
              <a:rPr lang="fi-FI" smtClean="0"/>
              <a:t>23.8.2026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E7E7E7C5-3A99-2C41-F177-3C0EFAEBB4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698EA6C1-9D2A-0B08-8562-67B2A8EC29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698B04-FD9E-4563-9ECE-9778E9E29D07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59506929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Otsikko ja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17D3CE7C-153A-B94F-7805-9EA1CACCAC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1D06D44F-3CF3-A53A-10D7-A0EAB94CD60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D0FDC3BF-E10D-8CBF-A95B-5059821E27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689FBB-DD20-4750-9547-52138594312B}" type="datetimeFigureOut">
              <a:rPr lang="fi-FI" smtClean="0"/>
              <a:t>23.8.2026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D9CCFC53-4AD4-E969-AA37-D116F7FB80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253E4DA0-DC17-DDA2-AFC1-01566C803F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698B04-FD9E-4563-9ECE-9778E9E29D07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79643012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Osan ylätunnis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4128155E-F842-4211-E911-016E130924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EE610B03-60B2-7B60-FF83-5DDAA0A63F7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3B895A24-F669-726F-7284-FBB20C569B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689FBB-DD20-4750-9547-52138594312B}" type="datetimeFigureOut">
              <a:rPr lang="fi-FI" smtClean="0"/>
              <a:t>23.8.2026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0FF16306-D518-90B3-FC0A-62A45AD2AC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6D6CF49F-7811-787F-DE15-B2DA81528C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698B04-FD9E-4563-9ECE-9778E9E29D07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33179082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Kaksi sisältökohdet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BE571D44-7791-B8F5-A8FB-447CFFD7CC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EF0EA760-4F78-09BE-FCB4-5C01DA128D9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Sisällön paikkamerkki 3">
            <a:extLst>
              <a:ext uri="{FF2B5EF4-FFF2-40B4-BE49-F238E27FC236}">
                <a16:creationId xmlns:a16="http://schemas.microsoft.com/office/drawing/2014/main" id="{87250351-ADB7-930F-81D3-717938F977A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5" name="Päivämäärän paikkamerkki 4">
            <a:extLst>
              <a:ext uri="{FF2B5EF4-FFF2-40B4-BE49-F238E27FC236}">
                <a16:creationId xmlns:a16="http://schemas.microsoft.com/office/drawing/2014/main" id="{4A3EEFEA-A10A-2711-D118-FC310CA034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689FBB-DD20-4750-9547-52138594312B}" type="datetimeFigureOut">
              <a:rPr lang="fi-FI" smtClean="0"/>
              <a:t>23.8.2026</a:t>
            </a:fld>
            <a:endParaRPr lang="fi-FI"/>
          </a:p>
        </p:txBody>
      </p:sp>
      <p:sp>
        <p:nvSpPr>
          <p:cNvPr id="6" name="Alatunnisteen paikkamerkki 5">
            <a:extLst>
              <a:ext uri="{FF2B5EF4-FFF2-40B4-BE49-F238E27FC236}">
                <a16:creationId xmlns:a16="http://schemas.microsoft.com/office/drawing/2014/main" id="{2EA6CE62-1550-44C1-EE74-BC252ECE44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Dian numeron paikkamerkki 6">
            <a:extLst>
              <a:ext uri="{FF2B5EF4-FFF2-40B4-BE49-F238E27FC236}">
                <a16:creationId xmlns:a16="http://schemas.microsoft.com/office/drawing/2014/main" id="{33D1DABF-C602-5BA7-B3F4-C61F2A4572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698B04-FD9E-4563-9ECE-9778E9E29D07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0427994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tai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40069276-E4DF-BB32-2BAC-0885093F6B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DE1136C3-AAA6-D46A-A47A-583EB510B9F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4" name="Sisällön paikkamerkki 3">
            <a:extLst>
              <a:ext uri="{FF2B5EF4-FFF2-40B4-BE49-F238E27FC236}">
                <a16:creationId xmlns:a16="http://schemas.microsoft.com/office/drawing/2014/main" id="{A6833BAA-0056-02B5-4633-623AE321FBC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5" name="Tekstin paikkamerkki 4">
            <a:extLst>
              <a:ext uri="{FF2B5EF4-FFF2-40B4-BE49-F238E27FC236}">
                <a16:creationId xmlns:a16="http://schemas.microsoft.com/office/drawing/2014/main" id="{F32638E4-323E-479C-AFAD-6F106FEDD0F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6" name="Sisällön paikkamerkki 5">
            <a:extLst>
              <a:ext uri="{FF2B5EF4-FFF2-40B4-BE49-F238E27FC236}">
                <a16:creationId xmlns:a16="http://schemas.microsoft.com/office/drawing/2014/main" id="{F7CEA2D3-FBAB-2D58-D849-27A5BE4ED78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7" name="Päivämäärän paikkamerkki 6">
            <a:extLst>
              <a:ext uri="{FF2B5EF4-FFF2-40B4-BE49-F238E27FC236}">
                <a16:creationId xmlns:a16="http://schemas.microsoft.com/office/drawing/2014/main" id="{D1D79D8B-0EFE-D5F2-2E43-04DE492FB2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689FBB-DD20-4750-9547-52138594312B}" type="datetimeFigureOut">
              <a:rPr lang="fi-FI" smtClean="0"/>
              <a:t>23.8.2026</a:t>
            </a:fld>
            <a:endParaRPr lang="fi-FI"/>
          </a:p>
        </p:txBody>
      </p:sp>
      <p:sp>
        <p:nvSpPr>
          <p:cNvPr id="8" name="Alatunnisteen paikkamerkki 7">
            <a:extLst>
              <a:ext uri="{FF2B5EF4-FFF2-40B4-BE49-F238E27FC236}">
                <a16:creationId xmlns:a16="http://schemas.microsoft.com/office/drawing/2014/main" id="{3B889931-404D-B5BB-DB3F-36A9562787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9" name="Dian numeron paikkamerkki 8">
            <a:extLst>
              <a:ext uri="{FF2B5EF4-FFF2-40B4-BE49-F238E27FC236}">
                <a16:creationId xmlns:a16="http://schemas.microsoft.com/office/drawing/2014/main" id="{04310583-9DA7-DC37-B5D8-488D56D311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698B04-FD9E-4563-9ECE-9778E9E29D07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358119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Vain otsikk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62C304C4-5F79-6315-B5F2-89D87C3B5F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Päivämäärän paikkamerkki 2">
            <a:extLst>
              <a:ext uri="{FF2B5EF4-FFF2-40B4-BE49-F238E27FC236}">
                <a16:creationId xmlns:a16="http://schemas.microsoft.com/office/drawing/2014/main" id="{7E8B8ED8-A09E-49B3-8626-BA51F74472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689FBB-DD20-4750-9547-52138594312B}" type="datetimeFigureOut">
              <a:rPr lang="fi-FI" smtClean="0"/>
              <a:t>23.8.2026</a:t>
            </a:fld>
            <a:endParaRPr lang="fi-FI"/>
          </a:p>
        </p:txBody>
      </p:sp>
      <p:sp>
        <p:nvSpPr>
          <p:cNvPr id="4" name="Alatunnisteen paikkamerkki 3">
            <a:extLst>
              <a:ext uri="{FF2B5EF4-FFF2-40B4-BE49-F238E27FC236}">
                <a16:creationId xmlns:a16="http://schemas.microsoft.com/office/drawing/2014/main" id="{08A25C1A-C301-4B34-50DA-CD88AE3E24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5" name="Dian numeron paikkamerkki 4">
            <a:extLst>
              <a:ext uri="{FF2B5EF4-FFF2-40B4-BE49-F238E27FC236}">
                <a16:creationId xmlns:a16="http://schemas.microsoft.com/office/drawing/2014/main" id="{3BFFA1D2-583B-B9B8-F677-FD42587EEF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698B04-FD9E-4563-9ECE-9778E9E29D07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44165666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yhjä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äivämäärän paikkamerkki 1">
            <a:extLst>
              <a:ext uri="{FF2B5EF4-FFF2-40B4-BE49-F238E27FC236}">
                <a16:creationId xmlns:a16="http://schemas.microsoft.com/office/drawing/2014/main" id="{85605442-5BB8-F52A-BFD3-FC9AE7E7C6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689FBB-DD20-4750-9547-52138594312B}" type="datetimeFigureOut">
              <a:rPr lang="fi-FI" smtClean="0"/>
              <a:t>23.8.2026</a:t>
            </a:fld>
            <a:endParaRPr lang="fi-FI"/>
          </a:p>
        </p:txBody>
      </p:sp>
      <p:sp>
        <p:nvSpPr>
          <p:cNvPr id="3" name="Alatunnisteen paikkamerkki 2">
            <a:extLst>
              <a:ext uri="{FF2B5EF4-FFF2-40B4-BE49-F238E27FC236}">
                <a16:creationId xmlns:a16="http://schemas.microsoft.com/office/drawing/2014/main" id="{74D1E40F-0A69-9AFA-58F0-6AC5D134D3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4" name="Dian numeron paikkamerkki 3">
            <a:extLst>
              <a:ext uri="{FF2B5EF4-FFF2-40B4-BE49-F238E27FC236}">
                <a16:creationId xmlns:a16="http://schemas.microsoft.com/office/drawing/2014/main" id="{BA4168CA-F9DC-2C84-D938-1BE7E1AA8A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698B04-FD9E-4563-9ECE-9778E9E29D07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41256742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Kuvatekstillinen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CAA79A72-7A05-4B9E-B554-EEDAFAADE8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D6D0EB4C-B2B5-A7A9-E444-5F4B6E16BA6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Tekstin paikkamerkki 3">
            <a:extLst>
              <a:ext uri="{FF2B5EF4-FFF2-40B4-BE49-F238E27FC236}">
                <a16:creationId xmlns:a16="http://schemas.microsoft.com/office/drawing/2014/main" id="{DC55FAB5-9042-F2B7-270B-375EC4ABB63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5" name="Päivämäärän paikkamerkki 4">
            <a:extLst>
              <a:ext uri="{FF2B5EF4-FFF2-40B4-BE49-F238E27FC236}">
                <a16:creationId xmlns:a16="http://schemas.microsoft.com/office/drawing/2014/main" id="{61E65B76-0760-6E90-2D0B-F68630D7376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689FBB-DD20-4750-9547-52138594312B}" type="datetimeFigureOut">
              <a:rPr lang="fi-FI" smtClean="0"/>
              <a:t>23.8.2026</a:t>
            </a:fld>
            <a:endParaRPr lang="fi-FI"/>
          </a:p>
        </p:txBody>
      </p:sp>
      <p:sp>
        <p:nvSpPr>
          <p:cNvPr id="6" name="Alatunnisteen paikkamerkki 5">
            <a:extLst>
              <a:ext uri="{FF2B5EF4-FFF2-40B4-BE49-F238E27FC236}">
                <a16:creationId xmlns:a16="http://schemas.microsoft.com/office/drawing/2014/main" id="{389E2866-21EE-2976-0542-2D931E5480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Dian numeron paikkamerkki 6">
            <a:extLst>
              <a:ext uri="{FF2B5EF4-FFF2-40B4-BE49-F238E27FC236}">
                <a16:creationId xmlns:a16="http://schemas.microsoft.com/office/drawing/2014/main" id="{FA7E95C7-9C74-D7DC-F0F6-97D3B682CC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698B04-FD9E-4563-9ECE-9778E9E29D07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42925334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uvatekstillinen kuv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960A5141-B48A-FD1D-712A-1AD32CFAB6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3" name="Kuvan paikkamerkki 2">
            <a:extLst>
              <a:ext uri="{FF2B5EF4-FFF2-40B4-BE49-F238E27FC236}">
                <a16:creationId xmlns:a16="http://schemas.microsoft.com/office/drawing/2014/main" id="{F406826A-F70B-D139-05E8-6AC6001F53C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i-FI"/>
          </a:p>
        </p:txBody>
      </p:sp>
      <p:sp>
        <p:nvSpPr>
          <p:cNvPr id="4" name="Tekstin paikkamerkki 3">
            <a:extLst>
              <a:ext uri="{FF2B5EF4-FFF2-40B4-BE49-F238E27FC236}">
                <a16:creationId xmlns:a16="http://schemas.microsoft.com/office/drawing/2014/main" id="{84CF195C-D1BC-DC17-BBBE-DCD0319A697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5" name="Päivämäärän paikkamerkki 4">
            <a:extLst>
              <a:ext uri="{FF2B5EF4-FFF2-40B4-BE49-F238E27FC236}">
                <a16:creationId xmlns:a16="http://schemas.microsoft.com/office/drawing/2014/main" id="{3AD88AC3-C2AE-9722-1135-393E09370A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689FBB-DD20-4750-9547-52138594312B}" type="datetimeFigureOut">
              <a:rPr lang="fi-FI" smtClean="0"/>
              <a:t>23.8.2026</a:t>
            </a:fld>
            <a:endParaRPr lang="fi-FI"/>
          </a:p>
        </p:txBody>
      </p:sp>
      <p:sp>
        <p:nvSpPr>
          <p:cNvPr id="6" name="Alatunnisteen paikkamerkki 5">
            <a:extLst>
              <a:ext uri="{FF2B5EF4-FFF2-40B4-BE49-F238E27FC236}">
                <a16:creationId xmlns:a16="http://schemas.microsoft.com/office/drawing/2014/main" id="{D76B2B79-50B8-5492-0F9B-67305137F2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Dian numeron paikkamerkki 6">
            <a:extLst>
              <a:ext uri="{FF2B5EF4-FFF2-40B4-BE49-F238E27FC236}">
                <a16:creationId xmlns:a16="http://schemas.microsoft.com/office/drawing/2014/main" id="{C2429DF3-882C-1E90-66BB-1387B28CDF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698B04-FD9E-4563-9ECE-9778E9E29D07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98862907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Otsikko ja pystysuora 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322991B5-BD40-5792-A0F2-5804DF9F7E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Pystysuoran tekstin paikkamerkki 2">
            <a:extLst>
              <a:ext uri="{FF2B5EF4-FFF2-40B4-BE49-F238E27FC236}">
                <a16:creationId xmlns:a16="http://schemas.microsoft.com/office/drawing/2014/main" id="{188B38AE-B12D-CFD9-0163-5074BB9C46F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C9498A60-97A4-B501-001B-2D03CCC83C1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689FBB-DD20-4750-9547-52138594312B}" type="datetimeFigureOut">
              <a:rPr lang="fi-FI" smtClean="0"/>
              <a:t>23.8.2026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30D9E8AF-D3A2-91A6-CF93-7DF3EE4EEB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56E67B44-37DC-1BAC-4D57-845F33F98E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698B04-FD9E-4563-9ECE-9778E9E29D07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36792626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Pystysuora otsikko ja 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ystysuora otsikko 1">
            <a:extLst>
              <a:ext uri="{FF2B5EF4-FFF2-40B4-BE49-F238E27FC236}">
                <a16:creationId xmlns:a16="http://schemas.microsoft.com/office/drawing/2014/main" id="{00553B69-4C3A-6605-6E2D-D3ABF29188A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Pystysuoran tekstin paikkamerkki 2">
            <a:extLst>
              <a:ext uri="{FF2B5EF4-FFF2-40B4-BE49-F238E27FC236}">
                <a16:creationId xmlns:a16="http://schemas.microsoft.com/office/drawing/2014/main" id="{F3C0A9BE-9ACF-83B8-6657-9F97E1967D4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D7489A7B-1CBC-4C6E-327E-E708149917F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689FBB-DD20-4750-9547-52138594312B}" type="datetimeFigureOut">
              <a:rPr lang="fi-FI" smtClean="0"/>
              <a:t>23.8.2026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F83FE4DA-0306-FAB9-AD38-E1336270FD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BD5E043D-E1D8-D8C8-24D9-3857DDB457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698B04-FD9E-4563-9ECE-9778E9E29D07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19100017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on paikkamerkki 1">
            <a:extLst>
              <a:ext uri="{FF2B5EF4-FFF2-40B4-BE49-F238E27FC236}">
                <a16:creationId xmlns:a16="http://schemas.microsoft.com/office/drawing/2014/main" id="{E2FDEF27-FDA9-7E12-8EC2-65DD4DD7FB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42C25F73-4397-B38F-0C71-2ED6E65A52B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B0ABDCE7-18B4-ECBA-DDB8-02BE143615A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E8689FBB-DD20-4750-9547-52138594312B}" type="datetimeFigureOut">
              <a:rPr lang="fi-FI" smtClean="0"/>
              <a:t>23.8.2026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D339897A-4BB3-D1C2-BAD5-1731A4F6B66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00AD3195-0A57-D0B4-FC67-43506ADB73B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3C698B04-FD9E-4563-9ECE-9778E9E29D07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48323894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i-FI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934F1179-B481-4F9E-BCA3-AFB972070F8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ight Triangle 9">
            <a:extLst>
              <a:ext uri="{FF2B5EF4-FFF2-40B4-BE49-F238E27FC236}">
                <a16:creationId xmlns:a16="http://schemas.microsoft.com/office/drawing/2014/main" id="{827DC2C4-B485-428A-BF4A-472D2967F47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576720" y="3335867"/>
            <a:ext cx="3291840" cy="3200400"/>
          </a:xfrm>
          <a:prstGeom prst="rtTriangl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EE04B5EB-F158-4507-90DD-BD23620C7CC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1774" y="623275"/>
            <a:ext cx="10905053" cy="5607882"/>
          </a:xfrm>
          <a:prstGeom prst="rect">
            <a:avLst/>
          </a:prstGeom>
          <a:noFill/>
          <a:ln w="1905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Otsikko 1">
            <a:extLst>
              <a:ext uri="{FF2B5EF4-FFF2-40B4-BE49-F238E27FC236}">
                <a16:creationId xmlns:a16="http://schemas.microsoft.com/office/drawing/2014/main" id="{2D71B46C-C801-CEAC-08CB-E27DCFF3F0E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285241" y="1008993"/>
            <a:ext cx="9231410" cy="3542045"/>
          </a:xfrm>
        </p:spPr>
        <p:txBody>
          <a:bodyPr anchor="b">
            <a:normAutofit/>
          </a:bodyPr>
          <a:lstStyle/>
          <a:p>
            <a:pPr algn="l"/>
            <a:r>
              <a:rPr lang="fi-FI" sz="8100"/>
              <a:t>PIIRIAPURAHOJEN HAKEMINEN 2026 - 2027</a:t>
            </a:r>
          </a:p>
        </p:txBody>
      </p:sp>
      <p:sp>
        <p:nvSpPr>
          <p:cNvPr id="3" name="Alaotsikko 2">
            <a:extLst>
              <a:ext uri="{FF2B5EF4-FFF2-40B4-BE49-F238E27FC236}">
                <a16:creationId xmlns:a16="http://schemas.microsoft.com/office/drawing/2014/main" id="{9CCB9E4F-56F1-9293-9B6D-B9C221E79D7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285241" y="4582814"/>
            <a:ext cx="7132335" cy="1312657"/>
          </a:xfrm>
        </p:spPr>
        <p:txBody>
          <a:bodyPr anchor="t">
            <a:normAutofit/>
          </a:bodyPr>
          <a:lstStyle/>
          <a:p>
            <a:pPr algn="l"/>
            <a:r>
              <a:rPr lang="fi-FI" dirty="0"/>
              <a:t>Apurahaa haetaan lomakkeella Piiriapurahahakemus / Raportti. </a:t>
            </a:r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509470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081EA652-8C6A-4E69-BEB9-17080947455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ight Triangle 9">
            <a:extLst>
              <a:ext uri="{FF2B5EF4-FFF2-40B4-BE49-F238E27FC236}">
                <a16:creationId xmlns:a16="http://schemas.microsoft.com/office/drawing/2014/main" id="{5298780A-33B9-4EA2-8F67-DE68AD62841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576720" y="3335867"/>
            <a:ext cx="3291840" cy="3200400"/>
          </a:xfrm>
          <a:prstGeom prst="rtTriangl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7F488E8B-4E1E-4402-8935-D4E6C02615C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1774" y="623275"/>
            <a:ext cx="10905053" cy="5607882"/>
          </a:xfrm>
          <a:prstGeom prst="rect">
            <a:avLst/>
          </a:prstGeom>
          <a:noFill/>
          <a:ln w="1905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Otsikko 1">
            <a:extLst>
              <a:ext uri="{FF2B5EF4-FFF2-40B4-BE49-F238E27FC236}">
                <a16:creationId xmlns:a16="http://schemas.microsoft.com/office/drawing/2014/main" id="{020E43C9-C778-6855-8E53-F9D3D50170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85240" y="1050595"/>
            <a:ext cx="8074815" cy="1618489"/>
          </a:xfrm>
        </p:spPr>
        <p:txBody>
          <a:bodyPr anchor="ctr">
            <a:normAutofit/>
          </a:bodyPr>
          <a:lstStyle/>
          <a:p>
            <a:r>
              <a:rPr lang="fi-FI" sz="5600"/>
              <a:t>Hakemuksesta tulee ilmetä 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55F47B16-163C-2CFF-E3AB-170A539D80B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85240" y="2969469"/>
            <a:ext cx="8074815" cy="2800395"/>
          </a:xfrm>
        </p:spPr>
        <p:txBody>
          <a:bodyPr anchor="t">
            <a:normAutofit/>
          </a:bodyPr>
          <a:lstStyle/>
          <a:p>
            <a:r>
              <a:rPr lang="fi-FI" sz="2000"/>
              <a:t>Klubin tai klubien nimet 	</a:t>
            </a:r>
          </a:p>
          <a:p>
            <a:r>
              <a:rPr lang="fi-FI" sz="2000"/>
              <a:t>Lyhyt kuvaus hankkeesta suomeksi. 	</a:t>
            </a:r>
          </a:p>
          <a:p>
            <a:r>
              <a:rPr lang="fi-FI" sz="2000"/>
              <a:t>Hankkeen painopistealue</a:t>
            </a:r>
          </a:p>
          <a:p>
            <a:r>
              <a:rPr lang="fi-FI" sz="2000"/>
              <a:t>Talousarvio</a:t>
            </a:r>
          </a:p>
          <a:p>
            <a:r>
              <a:rPr lang="fi-FI" sz="2000"/>
              <a:t>Rotarien hankkeeseen kohdistama oma työpanos	</a:t>
            </a:r>
          </a:p>
          <a:p>
            <a:r>
              <a:rPr lang="fi-FI" sz="2000"/>
              <a:t>Pankkitili</a:t>
            </a:r>
          </a:p>
          <a:p>
            <a:r>
              <a:rPr lang="fi-FI" sz="2000"/>
              <a:t>Hankkeen vastuuhenkilöt</a:t>
            </a:r>
          </a:p>
          <a:p>
            <a:endParaRPr lang="fi-FI" sz="2000"/>
          </a:p>
          <a:p>
            <a:pPr marL="0" indent="0">
              <a:buNone/>
            </a:pPr>
            <a:endParaRPr lang="fi-FI" sz="2000"/>
          </a:p>
        </p:txBody>
      </p:sp>
    </p:spTree>
    <p:extLst>
      <p:ext uri="{BB962C8B-B14F-4D97-AF65-F5344CB8AC3E}">
        <p14:creationId xmlns:p14="http://schemas.microsoft.com/office/powerpoint/2010/main" val="164640560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081EA652-8C6A-4E69-BEB9-17080947455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ight Triangle 9">
            <a:extLst>
              <a:ext uri="{FF2B5EF4-FFF2-40B4-BE49-F238E27FC236}">
                <a16:creationId xmlns:a16="http://schemas.microsoft.com/office/drawing/2014/main" id="{5298780A-33B9-4EA2-8F67-DE68AD62841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576720" y="3335867"/>
            <a:ext cx="3291840" cy="3200400"/>
          </a:xfrm>
          <a:prstGeom prst="rtTriangl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7F488E8B-4E1E-4402-8935-D4E6C02615C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1774" y="623275"/>
            <a:ext cx="10905053" cy="5607882"/>
          </a:xfrm>
          <a:prstGeom prst="rect">
            <a:avLst/>
          </a:prstGeom>
          <a:noFill/>
          <a:ln w="1905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Otsikko 1">
            <a:extLst>
              <a:ext uri="{FF2B5EF4-FFF2-40B4-BE49-F238E27FC236}">
                <a16:creationId xmlns:a16="http://schemas.microsoft.com/office/drawing/2014/main" id="{F8552C4F-EE1F-721E-505A-62E8B1EA71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85240" y="1050595"/>
            <a:ext cx="8074815" cy="1618489"/>
          </a:xfrm>
        </p:spPr>
        <p:txBody>
          <a:bodyPr anchor="ctr">
            <a:normAutofit/>
          </a:bodyPr>
          <a:lstStyle/>
          <a:p>
            <a:r>
              <a:rPr lang="fi-FI" sz="7200"/>
              <a:t>Painopistealueet 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1B358561-0571-51A3-4922-DBDCD4879D1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85240" y="2969469"/>
            <a:ext cx="8074815" cy="2800395"/>
          </a:xfrm>
        </p:spPr>
        <p:txBody>
          <a:bodyPr anchor="t">
            <a:normAutofit/>
          </a:bodyPr>
          <a:lstStyle/>
          <a:p>
            <a:r>
              <a:rPr lang="fi-FI" sz="2000"/>
              <a:t>Rauhan rakentaminen ja konfliktien ehkäisy</a:t>
            </a:r>
          </a:p>
          <a:p>
            <a:r>
              <a:rPr lang="fi-FI" sz="2000"/>
              <a:t>Sairauksien ehkäisy ja hoito</a:t>
            </a:r>
          </a:p>
          <a:p>
            <a:r>
              <a:rPr lang="fi-FI" sz="2000"/>
              <a:t>Vesi, sanitaatio ja hygienia</a:t>
            </a:r>
          </a:p>
          <a:p>
            <a:r>
              <a:rPr lang="fi-FI" sz="2000"/>
              <a:t>Äidin ja lapsen terveys</a:t>
            </a:r>
          </a:p>
          <a:p>
            <a:r>
              <a:rPr lang="fi-FI" sz="2000"/>
              <a:t>Peruskoulutus sekä luku- ja kirjoitustaito</a:t>
            </a:r>
          </a:p>
          <a:p>
            <a:r>
              <a:rPr lang="fi-FI" sz="2000"/>
              <a:t>Yhteisön taloudellinen kehittäminen</a:t>
            </a:r>
          </a:p>
          <a:p>
            <a:r>
              <a:rPr lang="fi-FI" sz="2000"/>
              <a:t>Ympäristö</a:t>
            </a:r>
          </a:p>
          <a:p>
            <a:endParaRPr lang="fi-FI" sz="2000"/>
          </a:p>
        </p:txBody>
      </p:sp>
    </p:spTree>
    <p:extLst>
      <p:ext uri="{BB962C8B-B14F-4D97-AF65-F5344CB8AC3E}">
        <p14:creationId xmlns:p14="http://schemas.microsoft.com/office/powerpoint/2010/main" val="405448822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081EA652-8C6A-4E69-BEB9-17080947455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ight Triangle 9">
            <a:extLst>
              <a:ext uri="{FF2B5EF4-FFF2-40B4-BE49-F238E27FC236}">
                <a16:creationId xmlns:a16="http://schemas.microsoft.com/office/drawing/2014/main" id="{5298780A-33B9-4EA2-8F67-DE68AD62841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576720" y="3335867"/>
            <a:ext cx="3291840" cy="3200400"/>
          </a:xfrm>
          <a:prstGeom prst="rtTriangl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7F488E8B-4E1E-4402-8935-D4E6C02615C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1774" y="623275"/>
            <a:ext cx="10905053" cy="5607882"/>
          </a:xfrm>
          <a:prstGeom prst="rect">
            <a:avLst/>
          </a:prstGeom>
          <a:noFill/>
          <a:ln w="1905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Otsikko 1">
            <a:extLst>
              <a:ext uri="{FF2B5EF4-FFF2-40B4-BE49-F238E27FC236}">
                <a16:creationId xmlns:a16="http://schemas.microsoft.com/office/drawing/2014/main" id="{C2CD6D64-A29D-347D-DD82-379465514B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85240" y="1050595"/>
            <a:ext cx="8074815" cy="1618489"/>
          </a:xfrm>
        </p:spPr>
        <p:txBody>
          <a:bodyPr anchor="ctr">
            <a:normAutofit/>
          </a:bodyPr>
          <a:lstStyle/>
          <a:p>
            <a:r>
              <a:rPr lang="fi-FI" sz="5000"/>
              <a:t>Hakemuksen arviointiperusteet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323DA9D2-9E59-C50A-2B70-C1F16F04DC9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85240" y="2969469"/>
            <a:ext cx="8074815" cy="2800395"/>
          </a:xfrm>
        </p:spPr>
        <p:txBody>
          <a:bodyPr anchor="t">
            <a:normAutofit/>
          </a:bodyPr>
          <a:lstStyle/>
          <a:p>
            <a:r>
              <a:rPr lang="fi-FI" sz="2400"/>
              <a:t>Onko kohderyhmä valittu oikein? </a:t>
            </a:r>
          </a:p>
          <a:p>
            <a:r>
              <a:rPr lang="fi-FI" sz="2400"/>
              <a:t>Onko hankkeen tavoite realistinen ja onko tavoiteltu vaikutus pitkäkestoinen? </a:t>
            </a:r>
          </a:p>
          <a:p>
            <a:r>
              <a:rPr lang="fi-FI" sz="2400"/>
              <a:t>Mikä on hankkeen julkisuusarvo rotarylle? </a:t>
            </a:r>
          </a:p>
          <a:p>
            <a:r>
              <a:rPr lang="fi-FI" sz="2400"/>
              <a:t>Lisääkö hanke rotareiden välistä yhteishenkeä yhdessä tekemisen kautta?</a:t>
            </a:r>
          </a:p>
          <a:p>
            <a:endParaRPr lang="fi-FI" sz="2400"/>
          </a:p>
        </p:txBody>
      </p:sp>
    </p:spTree>
    <p:extLst>
      <p:ext uri="{BB962C8B-B14F-4D97-AF65-F5344CB8AC3E}">
        <p14:creationId xmlns:p14="http://schemas.microsoft.com/office/powerpoint/2010/main" val="106223060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081EA652-8C6A-4E69-BEB9-17080947455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ight Triangle 9">
            <a:extLst>
              <a:ext uri="{FF2B5EF4-FFF2-40B4-BE49-F238E27FC236}">
                <a16:creationId xmlns:a16="http://schemas.microsoft.com/office/drawing/2014/main" id="{5298780A-33B9-4EA2-8F67-DE68AD62841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576720" y="3335867"/>
            <a:ext cx="3291840" cy="3200400"/>
          </a:xfrm>
          <a:prstGeom prst="rtTriangl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7F488E8B-4E1E-4402-8935-D4E6C02615C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1774" y="623275"/>
            <a:ext cx="10905053" cy="5607882"/>
          </a:xfrm>
          <a:prstGeom prst="rect">
            <a:avLst/>
          </a:prstGeom>
          <a:noFill/>
          <a:ln w="1905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Otsikko 1">
            <a:extLst>
              <a:ext uri="{FF2B5EF4-FFF2-40B4-BE49-F238E27FC236}">
                <a16:creationId xmlns:a16="http://schemas.microsoft.com/office/drawing/2014/main" id="{5B3285CC-5DE5-F6F0-B63E-1CFCA18F02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85240" y="1050595"/>
            <a:ext cx="8074815" cy="1618489"/>
          </a:xfrm>
        </p:spPr>
        <p:txBody>
          <a:bodyPr anchor="ctr">
            <a:normAutofit/>
          </a:bodyPr>
          <a:lstStyle/>
          <a:p>
            <a:r>
              <a:rPr lang="fi-FI" sz="5000"/>
              <a:t>Apurahan myöntämisen kriteerit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D5BA4532-5725-9215-B12B-7ACEC8D7B91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85240" y="2969469"/>
            <a:ext cx="8074815" cy="2800395"/>
          </a:xfrm>
        </p:spPr>
        <p:txBody>
          <a:bodyPr anchor="t">
            <a:normAutofit/>
          </a:bodyPr>
          <a:lstStyle/>
          <a:p>
            <a:r>
              <a:rPr lang="fi-FI" sz="2400"/>
              <a:t>Hankkeen sisältö ja vaikuttavuus paikkakunnalla</a:t>
            </a:r>
          </a:p>
          <a:p>
            <a:r>
              <a:rPr lang="fi-FI" sz="2400"/>
              <a:t>Aktivoiko hanke klubitoimintaa</a:t>
            </a:r>
          </a:p>
          <a:p>
            <a:r>
              <a:rPr lang="fi-FI" sz="2400"/>
              <a:t>Apurahan vaikuttavuus hankkeen eteenpäin viemiseksi</a:t>
            </a:r>
          </a:p>
          <a:p>
            <a:r>
              <a:rPr lang="fi-FI" sz="2400"/>
              <a:t>Yhteen klubiin vain yksi apuraha</a:t>
            </a:r>
          </a:p>
          <a:p>
            <a:endParaRPr lang="fi-FI" sz="2400"/>
          </a:p>
        </p:txBody>
      </p:sp>
    </p:spTree>
    <p:extLst>
      <p:ext uri="{BB962C8B-B14F-4D97-AF65-F5344CB8AC3E}">
        <p14:creationId xmlns:p14="http://schemas.microsoft.com/office/powerpoint/2010/main" val="148682341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081EA652-8C6A-4E69-BEB9-17080947455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ight Triangle 9">
            <a:extLst>
              <a:ext uri="{FF2B5EF4-FFF2-40B4-BE49-F238E27FC236}">
                <a16:creationId xmlns:a16="http://schemas.microsoft.com/office/drawing/2014/main" id="{5298780A-33B9-4EA2-8F67-DE68AD62841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576720" y="3335867"/>
            <a:ext cx="3291840" cy="3200400"/>
          </a:xfrm>
          <a:prstGeom prst="rtTriangl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7F488E8B-4E1E-4402-8935-D4E6C02615C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1774" y="623275"/>
            <a:ext cx="10905053" cy="5607882"/>
          </a:xfrm>
          <a:prstGeom prst="rect">
            <a:avLst/>
          </a:prstGeom>
          <a:noFill/>
          <a:ln w="1905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Otsikko 1">
            <a:extLst>
              <a:ext uri="{FF2B5EF4-FFF2-40B4-BE49-F238E27FC236}">
                <a16:creationId xmlns:a16="http://schemas.microsoft.com/office/drawing/2014/main" id="{E9AC06F2-C46B-EA1C-60D2-215FA40ACB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85240" y="1050595"/>
            <a:ext cx="8074815" cy="1618489"/>
          </a:xfrm>
        </p:spPr>
        <p:txBody>
          <a:bodyPr anchor="ctr">
            <a:normAutofit/>
          </a:bodyPr>
          <a:lstStyle/>
          <a:p>
            <a:r>
              <a:rPr lang="fi-FI" sz="3400"/>
              <a:t>Projektin toteuttamisessa huomioitavaa</a:t>
            </a:r>
            <a:br>
              <a:rPr lang="fi-FI" sz="3400"/>
            </a:br>
            <a:br>
              <a:rPr lang="fi-FI" sz="3400"/>
            </a:br>
            <a:endParaRPr lang="fi-FI" sz="3400"/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4947DB5A-C82E-24D5-370F-FB0B0679206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85240" y="2969469"/>
            <a:ext cx="8074815" cy="2800395"/>
          </a:xfrm>
        </p:spPr>
        <p:txBody>
          <a:bodyPr anchor="t">
            <a:normAutofit/>
          </a:bodyPr>
          <a:lstStyle/>
          <a:p>
            <a:r>
              <a:rPr lang="fi-FI" sz="1700"/>
              <a:t>Jos projekti kohdistuu lapsiin ja nuoriin ja jos siihen liittyy kuljetuksia, on kuljetusten vastuukysymykset syytä selvittää. </a:t>
            </a:r>
          </a:p>
          <a:p>
            <a:r>
              <a:rPr lang="fi-FI" sz="1700"/>
              <a:t>Palvelujen ja materiaalien ostot eivät edellytä tarjouspyyntöjä, mutta kokonaisetua on pidettävä silmällä. Kaikista maksuista tulee säilyttää tositteet.</a:t>
            </a:r>
          </a:p>
          <a:p>
            <a:r>
              <a:rPr lang="fi-FI" sz="1700"/>
              <a:t>Apurahaa saavien klubien tulee tuntea ja hyväksyä Klubin sitoumus Rotarysäätiön apurahojen käytöstä, Club Qualification Memorandum of Understanding, MOU</a:t>
            </a:r>
          </a:p>
          <a:p>
            <a:r>
              <a:rPr lang="fi-FI" sz="1700"/>
              <a:t>Piiriapurahahanketta varten klubin ei tarvitse avata erillistä pankkitiliä, kunhan hankkeen talous on raportoitu ja arkistoitu apurahaohjeiden mukaisesti. Kaikki hankkeeseen liittyvät asiakirjat ja tositteet tulee säilyttää kuusi vuotta. </a:t>
            </a:r>
          </a:p>
          <a:p>
            <a:endParaRPr lang="fi-FI" sz="1700"/>
          </a:p>
          <a:p>
            <a:endParaRPr lang="fi-FI" sz="1700"/>
          </a:p>
        </p:txBody>
      </p:sp>
    </p:spTree>
    <p:extLst>
      <p:ext uri="{BB962C8B-B14F-4D97-AF65-F5344CB8AC3E}">
        <p14:creationId xmlns:p14="http://schemas.microsoft.com/office/powerpoint/2010/main" val="213858322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081EA652-8C6A-4E69-BEB9-17080947455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ight Triangle 9">
            <a:extLst>
              <a:ext uri="{FF2B5EF4-FFF2-40B4-BE49-F238E27FC236}">
                <a16:creationId xmlns:a16="http://schemas.microsoft.com/office/drawing/2014/main" id="{5298780A-33B9-4EA2-8F67-DE68AD62841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576720" y="3335867"/>
            <a:ext cx="3291840" cy="3200400"/>
          </a:xfrm>
          <a:prstGeom prst="rtTriangl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7F488E8B-4E1E-4402-8935-D4E6C02615C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1774" y="623275"/>
            <a:ext cx="10905053" cy="5607882"/>
          </a:xfrm>
          <a:prstGeom prst="rect">
            <a:avLst/>
          </a:prstGeom>
          <a:noFill/>
          <a:ln w="1905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Otsikko 1">
            <a:extLst>
              <a:ext uri="{FF2B5EF4-FFF2-40B4-BE49-F238E27FC236}">
                <a16:creationId xmlns:a16="http://schemas.microsoft.com/office/drawing/2014/main" id="{B34032D2-45E6-1AB7-54EC-868BCF3C6C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85240" y="1050595"/>
            <a:ext cx="8074815" cy="1618489"/>
          </a:xfrm>
        </p:spPr>
        <p:txBody>
          <a:bodyPr anchor="ctr">
            <a:normAutofit/>
          </a:bodyPr>
          <a:lstStyle/>
          <a:p>
            <a:r>
              <a:rPr lang="fi-FI" sz="5000"/>
              <a:t>Ehdottomia esteitä apurahan myöntämiselle ovat mm. 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5C31961C-17F4-960B-29A3-19CF4DB1334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85240" y="2969469"/>
            <a:ext cx="8074815" cy="2800395"/>
          </a:xfrm>
        </p:spPr>
        <p:txBody>
          <a:bodyPr anchor="t">
            <a:normAutofit/>
          </a:bodyPr>
          <a:lstStyle/>
          <a:p>
            <a:r>
              <a:rPr lang="fi-FI" sz="2400"/>
              <a:t>Jonkun ryhmän epäoikeudenmukainen syrjintä, poliittisen tai uskonnollisen näkökulman edistämiseen, puhtaasti uskonnollisten tehtävien tukeminen, aseiden tai ampumatarvikkeiden hankinnan tukeminen tai apurahan käyttäminen uutena avustuksena säätiölle tai muulle säätiön apurahalle.</a:t>
            </a:r>
          </a:p>
        </p:txBody>
      </p:sp>
    </p:spTree>
    <p:extLst>
      <p:ext uri="{BB962C8B-B14F-4D97-AF65-F5344CB8AC3E}">
        <p14:creationId xmlns:p14="http://schemas.microsoft.com/office/powerpoint/2010/main" val="239187308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081EA652-8C6A-4E69-BEB9-17080947455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ight Triangle 9">
            <a:extLst>
              <a:ext uri="{FF2B5EF4-FFF2-40B4-BE49-F238E27FC236}">
                <a16:creationId xmlns:a16="http://schemas.microsoft.com/office/drawing/2014/main" id="{5298780A-33B9-4EA2-8F67-DE68AD62841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576720" y="3335867"/>
            <a:ext cx="3291840" cy="3200400"/>
          </a:xfrm>
          <a:prstGeom prst="rtTriangl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7F488E8B-4E1E-4402-8935-D4E6C02615C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1774" y="623275"/>
            <a:ext cx="10905053" cy="5607882"/>
          </a:xfrm>
          <a:prstGeom prst="rect">
            <a:avLst/>
          </a:prstGeom>
          <a:noFill/>
          <a:ln w="1905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Otsikko 1">
            <a:extLst>
              <a:ext uri="{FF2B5EF4-FFF2-40B4-BE49-F238E27FC236}">
                <a16:creationId xmlns:a16="http://schemas.microsoft.com/office/drawing/2014/main" id="{035DE43D-02CC-667C-15AE-3A38B65D4D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85240" y="1050595"/>
            <a:ext cx="8074815" cy="1618489"/>
          </a:xfrm>
        </p:spPr>
        <p:txBody>
          <a:bodyPr anchor="ctr">
            <a:normAutofit/>
          </a:bodyPr>
          <a:lstStyle/>
          <a:p>
            <a:r>
              <a:rPr lang="fi-FI" sz="7200"/>
              <a:t>Raportointi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88181E9F-C34A-E84E-DF31-B75286BEB71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85240" y="2969469"/>
            <a:ext cx="8074815" cy="2800395"/>
          </a:xfrm>
        </p:spPr>
        <p:txBody>
          <a:bodyPr anchor="t">
            <a:normAutofit/>
          </a:bodyPr>
          <a:lstStyle/>
          <a:p>
            <a:r>
              <a:rPr lang="fi-FI" sz="2400"/>
              <a:t>Projekti tulee raportoida heti sen päättymisen jälkeen, kuitenkin viimeistään 31.10.2027. </a:t>
            </a:r>
          </a:p>
          <a:p>
            <a:r>
              <a:rPr lang="fi-FI" sz="2400"/>
              <a:t>Raportti tehdään samaan lomakepohjaan kuin apurahan hakeminen. </a:t>
            </a:r>
          </a:p>
          <a:p>
            <a:endParaRPr lang="fi-FI" sz="2400"/>
          </a:p>
        </p:txBody>
      </p:sp>
    </p:spTree>
    <p:extLst>
      <p:ext uri="{BB962C8B-B14F-4D97-AF65-F5344CB8AC3E}">
        <p14:creationId xmlns:p14="http://schemas.microsoft.com/office/powerpoint/2010/main" val="320118737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e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272</Words>
  <Application>Microsoft Office PowerPoint</Application>
  <PresentationFormat>Laajakuva</PresentationFormat>
  <Paragraphs>38</Paragraphs>
  <Slides>8</Slides>
  <Notes>0</Notes>
  <HiddenSlides>0</HiddenSlides>
  <MMClips>0</MMClips>
  <ScaleCrop>false</ScaleCrop>
  <HeadingPairs>
    <vt:vector size="6" baseType="variant">
      <vt:variant>
        <vt:lpstr>Käytetyt fontit</vt:lpstr>
      </vt:variant>
      <vt:variant>
        <vt:i4>3</vt:i4>
      </vt:variant>
      <vt:variant>
        <vt:lpstr>Teema</vt:lpstr>
      </vt:variant>
      <vt:variant>
        <vt:i4>1</vt:i4>
      </vt:variant>
      <vt:variant>
        <vt:lpstr>Dian otsikot</vt:lpstr>
      </vt:variant>
      <vt:variant>
        <vt:i4>8</vt:i4>
      </vt:variant>
    </vt:vector>
  </HeadingPairs>
  <TitlesOfParts>
    <vt:vector size="12" baseType="lpstr">
      <vt:lpstr>Aptos</vt:lpstr>
      <vt:lpstr>Aptos Display</vt:lpstr>
      <vt:lpstr>Arial</vt:lpstr>
      <vt:lpstr>Office-teema</vt:lpstr>
      <vt:lpstr>PIIRIAPURAHOJEN HAKEMINEN 2026 - 2027</vt:lpstr>
      <vt:lpstr>Hakemuksesta tulee ilmetä </vt:lpstr>
      <vt:lpstr>Painopistealueet </vt:lpstr>
      <vt:lpstr>Hakemuksen arviointiperusteet</vt:lpstr>
      <vt:lpstr>Apurahan myöntämisen kriteerit</vt:lpstr>
      <vt:lpstr>Projektin toteuttamisessa huomioitavaa  </vt:lpstr>
      <vt:lpstr>Ehdottomia esteitä apurahan myöntämiselle ovat mm. </vt:lpstr>
      <vt:lpstr>Raportointi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Lauri Muona</dc:creator>
  <cp:lastModifiedBy>Lauri Muona</cp:lastModifiedBy>
  <cp:revision>1</cp:revision>
  <dcterms:created xsi:type="dcterms:W3CDTF">2026-08-23T15:11:39Z</dcterms:created>
  <dcterms:modified xsi:type="dcterms:W3CDTF">2026-08-23T15:13:18Z</dcterms:modified>
</cp:coreProperties>
</file>