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4" r:id="rId3"/>
    <p:sldId id="267" r:id="rId4"/>
    <p:sldId id="257" r:id="rId5"/>
    <p:sldId id="263" r:id="rId6"/>
    <p:sldId id="259" r:id="rId7"/>
    <p:sldId id="260" r:id="rId8"/>
    <p:sldId id="261" r:id="rId9"/>
    <p:sldId id="262" r:id="rId10"/>
    <p:sldId id="266" r:id="rId11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45" d="100"/>
          <a:sy n="45" d="100"/>
        </p:scale>
        <p:origin x="926" y="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5853336-5EC9-99EA-86B5-DBF09DFB98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F3C7D2D-76E5-EB01-DAAD-C725CFC117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2F3AF72-E4FF-7BAF-A51C-272F7DCFA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B7306-65D9-4862-8589-5031AE72BF77}" type="datetimeFigureOut">
              <a:rPr lang="fi-FI" smtClean="0"/>
              <a:t>22.4.2023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394E77C-B19D-98E9-D8E0-CF54F3833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13D0044-72CE-53FF-FD41-E0A492642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95BEE-D505-4FDC-A84C-FC8CC8638D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88164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1DB95FE-F9CA-CC83-1F89-1112BD5EF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0597329-021F-2DEF-8658-E9F078486D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C5ADDB1-6DE3-F0C9-F1F7-64BEDD739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B7306-65D9-4862-8589-5031AE72BF77}" type="datetimeFigureOut">
              <a:rPr lang="fi-FI" smtClean="0"/>
              <a:t>22.4.2023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6C90FF5-00E0-6B34-C49D-75C2260A4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48B7B35-F886-7A49-E9A5-F900AB7DB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95BEE-D505-4FDC-A84C-FC8CC8638D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59126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1001C2A-5F1D-7765-5547-9E398001B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33829F4-7134-3D6C-A9E2-748C2BB011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9122F8F-02E9-4F4F-C9B0-1364315D1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B7306-65D9-4862-8589-5031AE72BF77}" type="datetimeFigureOut">
              <a:rPr lang="fi-FI" smtClean="0"/>
              <a:t>22.4.2023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08488EC-EAC3-25ED-5062-7D03DD5FF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1236940-7BC7-4F77-261E-E4AEF6445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95BEE-D505-4FDC-A84C-FC8CC8638D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60144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206B89C-5729-B071-CFEB-B1A19F042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531E7AA-A7D7-A172-FF9C-16DFE2E567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65C6D310-484E-8EA7-95D6-43BE872EEB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2D9504B-5201-799E-6FD2-6464A78D3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B7306-65D9-4862-8589-5031AE72BF77}" type="datetimeFigureOut">
              <a:rPr lang="fi-FI" smtClean="0"/>
              <a:t>22.4.2023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82F9E1B-1B1F-3B5F-222F-7F0B5B8C0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431E375-9D64-2FA0-9C61-889112841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95BEE-D505-4FDC-A84C-FC8CC8638D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89721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5330078-B28A-416F-FC58-FDF9180C4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C3CA2375-2C4B-3E80-95CE-5E132CD181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81D82BAD-15B6-71D9-6120-4022A9C8D0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1087EECF-8CEB-135B-87CC-0BB8BD1ED9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9A4C5F35-BDD3-2702-1DD1-A3BEE5E5A8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6AB63833-94A0-3E99-78A0-5E87864A5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B7306-65D9-4862-8589-5031AE72BF77}" type="datetimeFigureOut">
              <a:rPr lang="fi-FI" smtClean="0"/>
              <a:t>22.4.2023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DBFC8AB2-234B-9FAE-A919-64CFC864E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B8516475-567E-9BE7-4D9A-B02073613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95BEE-D505-4FDC-A84C-FC8CC8638D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0784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324BC0C-0C0B-D3A0-6801-C3479E026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96B53EE3-49B0-E9CE-A827-D5700EBC0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B7306-65D9-4862-8589-5031AE72BF77}" type="datetimeFigureOut">
              <a:rPr lang="fi-FI" smtClean="0"/>
              <a:t>22.4.2023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759136DC-7D71-14F0-C88F-A87345C5E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C005A283-4CFA-C11C-9464-F43BC2843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95BEE-D505-4FDC-A84C-FC8CC8638D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90111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8932CF95-40CE-8215-B3C6-E2B0745AE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B7306-65D9-4862-8589-5031AE72BF77}" type="datetimeFigureOut">
              <a:rPr lang="fi-FI" smtClean="0"/>
              <a:t>22.4.2023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86644C7A-DDA9-D194-BC5B-B378450A3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9A3734E2-DF16-4283-B284-B2964D642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95BEE-D505-4FDC-A84C-FC8CC8638D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723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B4BA04D-168D-6B59-2B9F-FCFB42507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48DD2CA-7300-E95F-80C9-42AD3800D3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67FEA69-50A5-7A10-EFA8-F40C1C9D53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6852C3E-5D48-DBE1-72FA-3674B4C9B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B7306-65D9-4862-8589-5031AE72BF77}" type="datetimeFigureOut">
              <a:rPr lang="fi-FI" smtClean="0"/>
              <a:t>22.4.2023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4A4FDCE8-4C2B-0A94-E212-2CECF21E3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9B2EAFC-8732-1B79-D365-0BD4E76BA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95BEE-D505-4FDC-A84C-FC8CC8638D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03033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C7E7ACE-427D-8A5E-FEF1-05A975C46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8C2C1F99-9EAF-29F7-6999-621DEB7396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6501F31-8F9D-DA54-9E57-367D292DCF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24D386C-A13E-585D-DB36-3967914A1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B7306-65D9-4862-8589-5031AE72BF77}" type="datetimeFigureOut">
              <a:rPr lang="fi-FI" smtClean="0"/>
              <a:t>22.4.2023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8982E98C-8FD1-FB49-CB5F-318B179A6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9FDCCA8-F827-333C-A085-7D98F26FA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95BEE-D505-4FDC-A84C-FC8CC8638D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36273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E2763AA-4C11-FAE4-D096-3F969BA2D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22BD9390-25F7-E692-A4A8-4880EAE77E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B137E95-39CE-825F-1DBC-98E476F6B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B7306-65D9-4862-8589-5031AE72BF77}" type="datetimeFigureOut">
              <a:rPr lang="fi-FI" smtClean="0"/>
              <a:t>22.4.2023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57C42B0-196D-8B25-BF4B-4BDC9F19D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F89401F-3B95-D4CE-AA02-478B45A98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95BEE-D505-4FDC-A84C-FC8CC8638D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49951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2BAEA905-58F5-DF9A-8288-827C9C048A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CC1BB91C-BBC1-4ED0-7870-883E75515D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ED11642-0D89-116F-F62E-B860ACB3C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B7306-65D9-4862-8589-5031AE72BF77}" type="datetimeFigureOut">
              <a:rPr lang="fi-FI" smtClean="0"/>
              <a:t>22.4.2023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68A24A4-7BDB-4C35-2A81-7592BCB72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E495534-DDD2-7775-1998-1369BF8B2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95BEE-D505-4FDC-A84C-FC8CC8638D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49648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7C12D826-43FC-BB32-5A65-66427BB47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7AABD01-D970-0DC0-740C-3D2EBED6B1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E421BFE-D25A-66C7-7BDE-D9AB578F93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EB7306-65D9-4862-8589-5031AE72BF77}" type="datetimeFigureOut">
              <a:rPr lang="fi-FI" smtClean="0"/>
              <a:t>22.4.2023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9828288-8718-C7E7-BBF9-973E2A3831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0D3EEE5-E286-B4CB-13F6-140B766193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295BEE-D505-4FDC-A84C-FC8CC8638D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05810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6EFD3D9-44F0-4267-BCC1-1613E79D82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A779A851-95D6-41AF-937A-B0E4B7F6FA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2164" y="900814"/>
            <a:ext cx="759618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7">
            <a:extLst>
              <a:ext uri="{FF2B5EF4-FFF2-40B4-BE49-F238E27FC236}">
                <a16:creationId xmlns:a16="http://schemas.microsoft.com/office/drawing/2014/main" id="{953FB2E7-B6CB-429C-81EB-D9516D6D5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4437" y="633165"/>
            <a:ext cx="482654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2EC40DB1-B719-4A13-9A4D-0966B4B278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621" y="636723"/>
            <a:ext cx="4000062" cy="5257799"/>
          </a:xfrm>
          <a:custGeom>
            <a:avLst/>
            <a:gdLst>
              <a:gd name="connsiteX0" fmla="*/ 0 w 4634682"/>
              <a:gd name="connsiteY0" fmla="*/ 0 h 5257799"/>
              <a:gd name="connsiteX1" fmla="*/ 4634682 w 4634682"/>
              <a:gd name="connsiteY1" fmla="*/ 0 h 5257799"/>
              <a:gd name="connsiteX2" fmla="*/ 4634682 w 4634682"/>
              <a:gd name="connsiteY2" fmla="*/ 5257799 h 5257799"/>
              <a:gd name="connsiteX3" fmla="*/ 0 w 4634682"/>
              <a:gd name="connsiteY3" fmla="*/ 5257799 h 5257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4682" h="5257799">
                <a:moveTo>
                  <a:pt x="0" y="0"/>
                </a:moveTo>
                <a:lnTo>
                  <a:pt x="4634682" y="0"/>
                </a:lnTo>
                <a:lnTo>
                  <a:pt x="4634682" y="5257799"/>
                </a:lnTo>
                <a:lnTo>
                  <a:pt x="0" y="5257799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13F1F520-8774-D5E0-337C-FECD14F98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4872" y="982272"/>
            <a:ext cx="3388419" cy="4560970"/>
          </a:xfrm>
        </p:spPr>
        <p:txBody>
          <a:bodyPr>
            <a:normAutofit/>
          </a:bodyPr>
          <a:lstStyle/>
          <a:p>
            <a:r>
              <a:rPr lang="fi-FI" sz="4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MELKEIN</a:t>
            </a:r>
            <a:r>
              <a:rPr lang="fi-FI" sz="40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TÄYDELLINEN PIIRIAPURAHA 	HANKE</a:t>
            </a:r>
            <a:br>
              <a:rPr lang="fi-FI" sz="40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fi-FI" sz="4000" dirty="0">
              <a:solidFill>
                <a:srgbClr val="FFFFFF"/>
              </a:solidFill>
            </a:endParaRPr>
          </a:p>
        </p:txBody>
      </p:sp>
      <p:sp>
        <p:nvSpPr>
          <p:cNvPr id="20" name="Rectangle 8">
            <a:extLst>
              <a:ext uri="{FF2B5EF4-FFF2-40B4-BE49-F238E27FC236}">
                <a16:creationId xmlns:a16="http://schemas.microsoft.com/office/drawing/2014/main" id="{82211336-CFF3-412D-868A-6679C1004C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901782" y="1352302"/>
            <a:ext cx="6655597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Sisällön paikkamerkki 6">
            <a:extLst>
              <a:ext uri="{FF2B5EF4-FFF2-40B4-BE49-F238E27FC236}">
                <a16:creationId xmlns:a16="http://schemas.microsoft.com/office/drawing/2014/main" id="{00F88337-4FBA-6CAC-58FA-044ABA1B07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1862" y="1695636"/>
            <a:ext cx="6177066" cy="4358612"/>
          </a:xfrm>
        </p:spPr>
        <p:txBody>
          <a:bodyPr anchor="ctr">
            <a:normAutofit/>
          </a:bodyPr>
          <a:lstStyle/>
          <a:p>
            <a:pPr>
              <a:spcAft>
                <a:spcPts val="800"/>
              </a:spcAft>
            </a:pPr>
            <a:r>
              <a:rPr lang="fi-FI" sz="6600" dirty="0">
                <a:solidFill>
                  <a:srgbClr val="FEFFFF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JÄÄHDYTYSTÄ HOITOKOTIIN</a:t>
            </a:r>
            <a:endParaRPr lang="fi-FI" sz="6600" dirty="0">
              <a:solidFill>
                <a:srgbClr val="FEFF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1061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8EF938B-E450-6B74-5025-4529AE899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5400" b="1" dirty="0">
                <a:solidFill>
                  <a:srgbClr val="FF0000"/>
                </a:solidFill>
              </a:rPr>
              <a:t>	ONGELMA ja RATKAISU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776BA0B-1402-A857-CCF5-DF99030D5A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dirty="0">
                <a:solidFill>
                  <a:srgbClr val="002060"/>
                </a:solidFill>
              </a:rPr>
              <a:t>PAIKALLINEN HOITOLAITOS TARVITSEE KIPEÄSTI NELJÄ HUONEKOHTAISTA VIILENNINTÄ AURINGON KIUSAAMIIN HUONEISIIN</a:t>
            </a:r>
          </a:p>
          <a:p>
            <a:r>
              <a:rPr lang="fi-FI" dirty="0">
                <a:solidFill>
                  <a:srgbClr val="002060"/>
                </a:solidFill>
              </a:rPr>
              <a:t>KLUBILLE TULI PYYNTÖ JA ROTARIT PÄÄTTIVÄT AUTTAA</a:t>
            </a:r>
          </a:p>
          <a:p>
            <a:r>
              <a:rPr lang="fi-FI" dirty="0">
                <a:solidFill>
                  <a:srgbClr val="002060"/>
                </a:solidFill>
              </a:rPr>
              <a:t>KLUBI HAKI HANKERAHAA 1200 € PIIRILTÄ, SAI 1000 $</a:t>
            </a:r>
          </a:p>
          <a:p>
            <a:r>
              <a:rPr lang="fi-FI" dirty="0">
                <a:solidFill>
                  <a:srgbClr val="002060"/>
                </a:solidFill>
              </a:rPr>
              <a:t>OSTETTIIN 4 LAITETTA, YHTIÖ TOIMITTI JA ASENSI</a:t>
            </a:r>
          </a:p>
          <a:p>
            <a:r>
              <a:rPr lang="fi-FI" dirty="0">
                <a:solidFill>
                  <a:srgbClr val="002060"/>
                </a:solidFill>
              </a:rPr>
              <a:t>KUSTANNUKSET YHTEENSÄ 2000 €, KLUBILLE 1000 € KULU.</a:t>
            </a:r>
          </a:p>
          <a:p>
            <a:r>
              <a:rPr lang="fi-FI" dirty="0">
                <a:solidFill>
                  <a:srgbClr val="002060"/>
                </a:solidFill>
              </a:rPr>
              <a:t>SÄÄTIÖKOMITEAN PUHEENJOHTAJA RAPORTOI PIIRILLE</a:t>
            </a:r>
          </a:p>
          <a:p>
            <a:endParaRPr lang="fi-FI" dirty="0"/>
          </a:p>
          <a:p>
            <a:pPr marL="914400" lvl="2" indent="0">
              <a:buNone/>
            </a:pPr>
            <a:endParaRPr lang="fi-FI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514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6EFD3D9-44F0-4267-BCC1-1613E79D82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A779A851-95D6-41AF-937A-B0E4B7F6FA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2164" y="900814"/>
            <a:ext cx="759618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953FB2E7-B6CB-429C-81EB-D9516D6D5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4437" y="633165"/>
            <a:ext cx="482654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EC40DB1-B719-4A13-9A4D-0966B4B278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621" y="636723"/>
            <a:ext cx="4000062" cy="5257799"/>
          </a:xfrm>
          <a:custGeom>
            <a:avLst/>
            <a:gdLst>
              <a:gd name="connsiteX0" fmla="*/ 0 w 4634682"/>
              <a:gd name="connsiteY0" fmla="*/ 0 h 5257799"/>
              <a:gd name="connsiteX1" fmla="*/ 4634682 w 4634682"/>
              <a:gd name="connsiteY1" fmla="*/ 0 h 5257799"/>
              <a:gd name="connsiteX2" fmla="*/ 4634682 w 4634682"/>
              <a:gd name="connsiteY2" fmla="*/ 5257799 h 5257799"/>
              <a:gd name="connsiteX3" fmla="*/ 0 w 4634682"/>
              <a:gd name="connsiteY3" fmla="*/ 5257799 h 5257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4682" h="5257799">
                <a:moveTo>
                  <a:pt x="0" y="0"/>
                </a:moveTo>
                <a:lnTo>
                  <a:pt x="4634682" y="0"/>
                </a:lnTo>
                <a:lnTo>
                  <a:pt x="4634682" y="5257799"/>
                </a:lnTo>
                <a:lnTo>
                  <a:pt x="0" y="5257799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72269A24-3D1B-49B7-11DC-D34CB3F3A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4872" y="982272"/>
            <a:ext cx="3388419" cy="4560970"/>
          </a:xfrm>
        </p:spPr>
        <p:txBody>
          <a:bodyPr>
            <a:normAutofit/>
          </a:bodyPr>
          <a:lstStyle/>
          <a:p>
            <a:r>
              <a:rPr lang="fi-FI" sz="4000">
                <a:solidFill>
                  <a:srgbClr val="FFFFFF"/>
                </a:solidFill>
              </a:rPr>
              <a:t>LÄHES TÄYDELLINEN PIIRIAPURAHA HANKE</a:t>
            </a:r>
          </a:p>
        </p:txBody>
      </p:sp>
      <p:sp>
        <p:nvSpPr>
          <p:cNvPr id="16" name="Rectangle 8">
            <a:extLst>
              <a:ext uri="{FF2B5EF4-FFF2-40B4-BE49-F238E27FC236}">
                <a16:creationId xmlns:a16="http://schemas.microsoft.com/office/drawing/2014/main" id="{82211336-CFF3-412D-868A-6679C1004C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901782" y="1352302"/>
            <a:ext cx="6655597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D9E45D0-1775-DBAE-0A2D-15EA506BB4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1862" y="1719618"/>
            <a:ext cx="5948831" cy="433462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kumimoji="0" lang="fi-FI" sz="4800" b="0" i="0" u="none" strike="noStrike" kern="120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NELJÄN KOULULAISEN PALKKAMINEN OSAKSI KESÄLOMAA PAIKKAKUNNAN PALVELUKOTEIHIN</a:t>
            </a:r>
            <a:endParaRPr lang="fi-FI" sz="4800" dirty="0">
              <a:solidFill>
                <a:srgbClr val="FE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369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14D45AED-77DF-F48C-99DE-27FF0DC3EA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566" y="-673058"/>
            <a:ext cx="10226565" cy="8675815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12350F3-DB83-413A-980B-1CEB924986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453265" y="1570814"/>
            <a:ext cx="0" cy="3710227"/>
          </a:xfrm>
          <a:prstGeom prst="line">
            <a:avLst/>
          </a:prstGeom>
          <a:ln w="19050">
            <a:solidFill>
              <a:srgbClr val="A68C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4348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Kuva 1" descr="Kuva, joka sisältää kohteen henkilö, seisominen, rakennus, poseeraaminen&#10;&#10;Kuvaus luotu automaattisesti">
            <a:extLst>
              <a:ext uri="{FF2B5EF4-FFF2-40B4-BE49-F238E27FC236}">
                <a16:creationId xmlns:a16="http://schemas.microsoft.com/office/drawing/2014/main" id="{D692D454-2612-CA2D-8229-EAE5A80E15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778" r="1" b="30612"/>
          <a:stretch/>
        </p:blipFill>
        <p:spPr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905976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ruutu 2">
            <a:extLst>
              <a:ext uri="{FF2B5EF4-FFF2-40B4-BE49-F238E27FC236}">
                <a16:creationId xmlns:a16="http://schemas.microsoft.com/office/drawing/2014/main" id="{670D55EA-80D4-5B71-1A7D-6FCCA3D50BB2}"/>
              </a:ext>
            </a:extLst>
          </p:cNvPr>
          <p:cNvSpPr txBox="1"/>
          <p:nvPr/>
        </p:nvSpPr>
        <p:spPr>
          <a:xfrm>
            <a:off x="565532" y="462709"/>
            <a:ext cx="11376752" cy="6263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fi-FI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i-FI" sz="3200" b="1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ROTARYSÄÄTIÖN PAINOPISTE ALUE</a:t>
            </a:r>
          </a:p>
          <a:p>
            <a:pPr marL="742950" lvl="1" indent="-285750">
              <a:lnSpc>
                <a:spcPct val="107000"/>
              </a:lnSpc>
              <a:buFont typeface="+mj-lt"/>
              <a:buAutoNum type="alphaLcPeriod"/>
            </a:pPr>
            <a:r>
              <a:rPr lang="fi-FI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Sairauksien ehkäisy ja hoito</a:t>
            </a:r>
          </a:p>
          <a:p>
            <a:pPr marL="1143000" lvl="2" indent="-228600">
              <a:lnSpc>
                <a:spcPct val="107000"/>
              </a:lnSpc>
              <a:buFont typeface="+mj-lt"/>
              <a:buAutoNum type="romanLcPeriod"/>
            </a:pPr>
            <a:r>
              <a:rPr lang="fi-FI" sz="3200" i="1" dirty="0">
                <a:ea typeface="Calibri" panose="020F0502020204030204" pitchFamily="34" charset="0"/>
                <a:cs typeface="Arial" panose="020B0604020202020204" pitchFamily="34" charset="0"/>
              </a:rPr>
              <a:t>Lisää</a:t>
            </a:r>
            <a:r>
              <a:rPr lang="fi-FI" sz="3200" i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sairaanhoidon tehokkuutta ja osaamista</a:t>
            </a:r>
          </a:p>
          <a:p>
            <a:pPr marL="1143000" lvl="2" indent="-228600">
              <a:lnSpc>
                <a:spcPct val="107000"/>
              </a:lnSpc>
              <a:buFont typeface="+mj-lt"/>
              <a:buAutoNum type="romanLcPeriod"/>
            </a:pPr>
            <a:endParaRPr lang="fi-FI" sz="3200" i="1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fi-FI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i-FI" sz="3200" b="1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YKSI  RI:n PRESIDENTIN JENIFER JONESIN VUODEN TEEMOISTA</a:t>
            </a:r>
          </a:p>
          <a:p>
            <a:pPr marL="742950" lvl="1" indent="-285750">
              <a:lnSpc>
                <a:spcPct val="107000"/>
              </a:lnSpc>
              <a:buFont typeface="+mj-lt"/>
              <a:buAutoNum type="alphaLcPeriod"/>
            </a:pPr>
            <a:r>
              <a:rPr lang="fi-FI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Tyttöjen voimaannuttaminen</a:t>
            </a:r>
          </a:p>
          <a:p>
            <a:pPr marL="1143000" lvl="2" indent="-228600">
              <a:lnSpc>
                <a:spcPct val="107000"/>
              </a:lnSpc>
              <a:buFont typeface="+mj-lt"/>
              <a:buAutoNum type="romanLcPeriod"/>
            </a:pPr>
            <a:r>
              <a:rPr lang="fi-FI" sz="3200" i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Neljälle tytölle voitiin tarjota kesätyö paikka</a:t>
            </a:r>
          </a:p>
          <a:p>
            <a:pPr marL="1143000" lvl="2" indent="-228600">
              <a:lnSpc>
                <a:spcPct val="107000"/>
              </a:lnSpc>
              <a:buFont typeface="+mj-lt"/>
              <a:buAutoNum type="romanLcPeriod"/>
            </a:pPr>
            <a:endParaRPr lang="fi-FI" sz="3200" i="1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fi-FI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fi-FI" sz="3200" b="1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ROTARY SÄÄTIÖN (TRF) SUOSITUS</a:t>
            </a:r>
          </a:p>
          <a:p>
            <a:pPr marL="742950" lvl="1" indent="-285750">
              <a:lnSpc>
                <a:spcPct val="107000"/>
              </a:lnSpc>
              <a:buFont typeface="+mj-lt"/>
              <a:buAutoNum type="alphaLcPeriod"/>
            </a:pPr>
            <a:r>
              <a:rPr lang="fi-FI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Yhteistyö kumppaneiden mukaan saanti</a:t>
            </a:r>
          </a:p>
          <a:p>
            <a:pPr marL="1143000" lvl="2" indent="-228600">
              <a:lnSpc>
                <a:spcPct val="107000"/>
              </a:lnSpc>
              <a:spcAft>
                <a:spcPts val="800"/>
              </a:spcAft>
              <a:buFont typeface="+mj-lt"/>
              <a:buAutoNum type="romanLcPeriod"/>
            </a:pPr>
            <a:r>
              <a:rPr lang="fi-FI" sz="2800" i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Yhteisprojekti Rotary klubin, Kappeliseurakunnan, Kunnan, Osuuspankin ja Rotarypiirin kesken</a:t>
            </a:r>
          </a:p>
        </p:txBody>
      </p:sp>
    </p:spTree>
    <p:extLst>
      <p:ext uri="{BB962C8B-B14F-4D97-AF65-F5344CB8AC3E}">
        <p14:creationId xmlns:p14="http://schemas.microsoft.com/office/powerpoint/2010/main" val="2885661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ruutu 2">
            <a:extLst>
              <a:ext uri="{FF2B5EF4-FFF2-40B4-BE49-F238E27FC236}">
                <a16:creationId xmlns:a16="http://schemas.microsoft.com/office/drawing/2014/main" id="{34761491-1D22-B531-5210-E14832AEF897}"/>
              </a:ext>
            </a:extLst>
          </p:cNvPr>
          <p:cNvSpPr txBox="1"/>
          <p:nvPr/>
        </p:nvSpPr>
        <p:spPr>
          <a:xfrm>
            <a:off x="638979" y="374572"/>
            <a:ext cx="11259238" cy="5862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</a:pPr>
            <a:r>
              <a:rPr lang="fi-FI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4. </a:t>
            </a:r>
            <a:r>
              <a:rPr lang="fi-FI" sz="3600" b="1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UUSI AVAUS ROTARY TOIMINNALLE</a:t>
            </a:r>
          </a:p>
          <a:p>
            <a:pPr marL="742950" lvl="1" indent="-285750">
              <a:lnSpc>
                <a:spcPct val="107000"/>
              </a:lnSpc>
              <a:buFont typeface="+mj-lt"/>
              <a:buAutoNum type="alphaLcPeriod"/>
            </a:pPr>
            <a:r>
              <a:rPr lang="fi-FI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Rotary klubi toimi työn antajana</a:t>
            </a:r>
          </a:p>
          <a:p>
            <a:pPr marL="1143000" lvl="2" indent="-228600">
              <a:lnSpc>
                <a:spcPct val="107000"/>
              </a:lnSpc>
              <a:buFont typeface="+mj-lt"/>
              <a:buAutoNum type="romanLcPeriod"/>
            </a:pPr>
            <a:r>
              <a:rPr lang="fi-FI" sz="3200" i="1" dirty="0">
                <a:ea typeface="Calibri" panose="020F0502020204030204" pitchFamily="34" charset="0"/>
                <a:cs typeface="Arial" panose="020B0604020202020204" pitchFamily="34" charset="0"/>
              </a:rPr>
              <a:t>Rotary klubi</a:t>
            </a:r>
            <a:r>
              <a:rPr lang="fi-FI" sz="3200" i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suoritti kaikki rahaliikenteen ja palkkauksen vaatimat toimenpiteet tilitoimiston avulla</a:t>
            </a:r>
          </a:p>
          <a:p>
            <a:pPr marL="1143000" lvl="2" indent="-228600">
              <a:lnSpc>
                <a:spcPct val="107000"/>
              </a:lnSpc>
              <a:buFont typeface="+mj-lt"/>
              <a:buAutoNum type="romanLcPeriod"/>
            </a:pPr>
            <a:endParaRPr lang="fi-FI" sz="3600" i="1" dirty="0">
              <a:effectLst/>
              <a:latin typeface="Britannic Bold" panose="020B0903060703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</a:pPr>
            <a:r>
              <a:rPr lang="fi-FI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5. </a:t>
            </a:r>
            <a:r>
              <a:rPr lang="fi-FI" sz="3600" b="1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KLUBIN TOIVOMUS VAROJEN KÄYTÖSTÄ</a:t>
            </a:r>
          </a:p>
          <a:p>
            <a:pPr marL="742950" lvl="1" indent="-285750">
              <a:lnSpc>
                <a:spcPct val="107000"/>
              </a:lnSpc>
              <a:buFont typeface="+mj-lt"/>
              <a:buAutoNum type="alphaLcPeriod"/>
            </a:pPr>
            <a:r>
              <a:rPr lang="fi-FI" sz="3600" i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Käytetty rahoitus jäi  paikkakunnalle</a:t>
            </a:r>
          </a:p>
          <a:p>
            <a:pPr marL="742950" lvl="1" indent="-285750">
              <a:lnSpc>
                <a:spcPct val="107000"/>
              </a:lnSpc>
              <a:buFont typeface="+mj-lt"/>
              <a:buAutoNum type="alphaLcPeriod"/>
            </a:pPr>
            <a:endParaRPr lang="fi-FI" sz="3600" i="1" dirty="0">
              <a:effectLst/>
              <a:latin typeface="Britannic Bold" panose="020B0903060703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</a:pPr>
            <a:r>
              <a:rPr lang="fi-FI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6. </a:t>
            </a:r>
            <a:r>
              <a:rPr lang="fi-FI" sz="3600" b="1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MÄÄRÄAIKAISTEN TYÖPAIKKOJEN LUOMINEN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fi-FI" sz="3600" i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Voitiin tarjota kesätyö neljälle nuorelle</a:t>
            </a:r>
          </a:p>
        </p:txBody>
      </p:sp>
    </p:spTree>
    <p:extLst>
      <p:ext uri="{BB962C8B-B14F-4D97-AF65-F5344CB8AC3E}">
        <p14:creationId xmlns:p14="http://schemas.microsoft.com/office/powerpoint/2010/main" val="10486294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ruutu 2">
            <a:extLst>
              <a:ext uri="{FF2B5EF4-FFF2-40B4-BE49-F238E27FC236}">
                <a16:creationId xmlns:a16="http://schemas.microsoft.com/office/drawing/2014/main" id="{05FEE6C5-F675-CD8D-7770-71337BDDAD8E}"/>
              </a:ext>
            </a:extLst>
          </p:cNvPr>
          <p:cNvSpPr txBox="1"/>
          <p:nvPr/>
        </p:nvSpPr>
        <p:spPr>
          <a:xfrm>
            <a:off x="0" y="0"/>
            <a:ext cx="11909234" cy="51431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endParaRPr lang="fi-FI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</a:pPr>
            <a:r>
              <a:rPr lang="fi-FI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7.  </a:t>
            </a:r>
            <a:r>
              <a:rPr lang="fi-FI" sz="2800" b="1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SUOMESSA ON JA SUOMEEN ON KEHITTYMÄSSÄ PAHENEVA HOITAJAPULA</a:t>
            </a:r>
            <a:r>
              <a:rPr lang="fi-FI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marL="742950" lvl="1" indent="-285750">
              <a:lnSpc>
                <a:spcPct val="107000"/>
              </a:lnSpc>
              <a:buFont typeface="+mj-lt"/>
              <a:buAutoNum type="alphaLcPeriod"/>
            </a:pPr>
            <a:r>
              <a:rPr lang="fi-FI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i-FI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</a:t>
            </a:r>
            <a:r>
              <a:rPr lang="fi-FI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oululaisilla mahdollisuus tutustua perusteellisesti hoitotyöhön</a:t>
            </a:r>
          </a:p>
          <a:p>
            <a:pPr marL="1143000" lvl="2" indent="-228600">
              <a:lnSpc>
                <a:spcPct val="107000"/>
              </a:lnSpc>
              <a:buFont typeface="+mj-lt"/>
              <a:buAutoNum type="romanLcPeriod"/>
            </a:pPr>
            <a:r>
              <a:rPr lang="fi-FI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i-FI" sz="2800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</a:t>
            </a:r>
            <a:r>
              <a:rPr lang="fi-FI" sz="2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oi tulla kysymykseen tulevaisuudessa ammatin valinnassa</a:t>
            </a:r>
          </a:p>
          <a:p>
            <a:pPr marL="1143000" lvl="2" indent="-228600">
              <a:lnSpc>
                <a:spcPct val="107000"/>
              </a:lnSpc>
              <a:buFont typeface="+mj-lt"/>
              <a:buAutoNum type="romanLcPeriod"/>
            </a:pPr>
            <a:endParaRPr lang="fi-FI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14350" lvl="0" indent="-514350">
              <a:lnSpc>
                <a:spcPct val="107000"/>
              </a:lnSpc>
              <a:buAutoNum type="arabicPeriod" startAt="8"/>
            </a:pPr>
            <a:r>
              <a:rPr lang="fi-FI" sz="2800" b="1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SÄÄTIÖN TOIVOMUS:, ETTÄ  ROTARY KLUBI OSALLISTUU  HANKKEEN</a:t>
            </a:r>
          </a:p>
          <a:p>
            <a:pPr lvl="0">
              <a:lnSpc>
                <a:spcPct val="107000"/>
              </a:lnSpc>
            </a:pPr>
            <a:r>
              <a:rPr lang="fi-FI" sz="2800" b="1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	TOTEUTTAMISEEN  (EI AINOASTAAN MAKSAJANA)</a:t>
            </a:r>
          </a:p>
          <a:p>
            <a:pPr marL="742950" lvl="1" indent="-285750">
              <a:lnSpc>
                <a:spcPct val="107000"/>
              </a:lnSpc>
              <a:buFont typeface="+mj-lt"/>
              <a:buAutoNum type="alphaLcPeriod"/>
            </a:pPr>
            <a:r>
              <a:rPr lang="fi-FI" sz="2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Suunnitteluvaihe vaati neljän rotarin paneutumisen asioiden valmisteluun ja yhteistyö kumppaneiden hakemiseen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fi-FI" sz="2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Kaksi </a:t>
            </a:r>
            <a:r>
              <a:rPr lang="fi-FI" sz="2800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terveydenhuollon ammattilaista, </a:t>
            </a:r>
            <a:r>
              <a:rPr lang="fi-FI" sz="2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rotaria, suoritti laajamittaisen opetus työn nuorten perehdyttämiseksi </a:t>
            </a:r>
          </a:p>
        </p:txBody>
      </p:sp>
    </p:spTree>
    <p:extLst>
      <p:ext uri="{BB962C8B-B14F-4D97-AF65-F5344CB8AC3E}">
        <p14:creationId xmlns:p14="http://schemas.microsoft.com/office/powerpoint/2010/main" val="39598713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ruutu 2">
            <a:extLst>
              <a:ext uri="{FF2B5EF4-FFF2-40B4-BE49-F238E27FC236}">
                <a16:creationId xmlns:a16="http://schemas.microsoft.com/office/drawing/2014/main" id="{04B1104E-66EE-5C0D-F0D6-6DF4CA418ED5}"/>
              </a:ext>
            </a:extLst>
          </p:cNvPr>
          <p:cNvSpPr txBox="1"/>
          <p:nvPr/>
        </p:nvSpPr>
        <p:spPr>
          <a:xfrm>
            <a:off x="1178805" y="627961"/>
            <a:ext cx="9221117" cy="5812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</a:pPr>
            <a:r>
              <a:rPr lang="fi-FI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9.  </a:t>
            </a:r>
            <a:r>
              <a:rPr lang="fi-FI" sz="2400" b="1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PALAUTE HOITOLAITOSTEN HENKILÖ KUNNALTA JA HOITOTYÖHÖN   	OSALLISTUNEILTA NUORILTA</a:t>
            </a:r>
          </a:p>
          <a:p>
            <a:pPr marL="742950" lvl="1" indent="-285750">
              <a:lnSpc>
                <a:spcPct val="107000"/>
              </a:lnSpc>
              <a:buFont typeface="+mj-lt"/>
              <a:buAutoNum type="alphaLcPeriod"/>
            </a:pPr>
            <a:r>
              <a:rPr lang="fi-FI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Nuorten kokemukset työstä valtaosin positiivisia ja rakentavia</a:t>
            </a:r>
          </a:p>
          <a:p>
            <a:pPr marL="742950" lvl="1" indent="-285750">
              <a:lnSpc>
                <a:spcPct val="107000"/>
              </a:lnSpc>
              <a:buFont typeface="+mj-lt"/>
              <a:buAutoNum type="alphaLcPeriod"/>
            </a:pPr>
            <a:r>
              <a:rPr lang="fi-FI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Hyviä kehittämisehdotuksia tulevaisuuden jatkosuunnitelmille</a:t>
            </a:r>
          </a:p>
          <a:p>
            <a:pPr marL="742950" lvl="1" indent="-285750">
              <a:lnSpc>
                <a:spcPct val="107000"/>
              </a:lnSpc>
              <a:buFont typeface="+mj-lt"/>
              <a:buAutoNum type="alphaLcPeriod"/>
            </a:pPr>
            <a:r>
              <a:rPr lang="fi-FI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Henkilökunnan palaute positiivista. Olivat tyytyväisiä saamaansa apuun hoitotyön täydentämisessä</a:t>
            </a:r>
          </a:p>
          <a:p>
            <a:pPr lvl="0">
              <a:lnSpc>
                <a:spcPct val="107000"/>
              </a:lnSpc>
            </a:pPr>
            <a:r>
              <a:rPr lang="fi-FI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10. </a:t>
            </a:r>
            <a:r>
              <a:rPr lang="fi-FI" sz="2400" b="1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TULEVAISUUDEN NÄKYMIÄ</a:t>
            </a:r>
          </a:p>
          <a:p>
            <a:pPr marL="742950" lvl="1" indent="-285750">
              <a:lnSpc>
                <a:spcPct val="107000"/>
              </a:lnSpc>
              <a:buFont typeface="+mj-lt"/>
              <a:buAutoNum type="alphaLcPeriod"/>
            </a:pPr>
            <a:r>
              <a:rPr lang="fi-FI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Pyyntö nuorten palkkauksesta tulevina kesinä</a:t>
            </a:r>
          </a:p>
          <a:p>
            <a:pPr marL="742950" lvl="1" indent="-285750">
              <a:lnSpc>
                <a:spcPct val="107000"/>
              </a:lnSpc>
              <a:buFont typeface="+mj-lt"/>
              <a:buAutoNum type="alphaLcPeriod"/>
            </a:pPr>
            <a:r>
              <a:rPr lang="fi-FI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Lisäpyyntö nuorten palkkauksesta syys- ja joululoman ajaksi</a:t>
            </a:r>
          </a:p>
          <a:p>
            <a:pPr lvl="0">
              <a:lnSpc>
                <a:spcPct val="107000"/>
              </a:lnSpc>
            </a:pPr>
            <a:r>
              <a:rPr lang="fi-FI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11. </a:t>
            </a:r>
            <a:r>
              <a:rPr lang="fi-FI" sz="2400" b="1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MEDIAJULKISUUS</a:t>
            </a:r>
          </a:p>
          <a:p>
            <a:pPr marL="742950" lvl="1" indent="-285750">
              <a:lnSpc>
                <a:spcPct val="107000"/>
              </a:lnSpc>
              <a:buFont typeface="+mj-lt"/>
              <a:buAutoNum type="alphaLcPeriod"/>
            </a:pPr>
            <a:r>
              <a:rPr lang="fi-FI" sz="2400" i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Paikkakunnan</a:t>
            </a:r>
            <a:r>
              <a:rPr lang="fi-FI" sz="2400" i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i-FI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lehdessä ansiokas kirjoitus hankkeesta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fi-FI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Mahdollinen artikkeli Rotary Norden lehdessä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endParaRPr lang="fi-FI" sz="24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fi-FI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SÄÄTIÄASIAMIES RAPORTOI PIIRILLE JA PIIRI TIEDOTTAA TEHDYSTÄ </a:t>
            </a:r>
          </a:p>
        </p:txBody>
      </p:sp>
    </p:spTree>
    <p:extLst>
      <p:ext uri="{BB962C8B-B14F-4D97-AF65-F5344CB8AC3E}">
        <p14:creationId xmlns:p14="http://schemas.microsoft.com/office/powerpoint/2010/main" val="12560465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9CB0874-88B8-43D3-B0B6-C32F790F7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BFD067A-52BE-40EE-B7CA-391830B9A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2561771"/>
            <a:chOff x="0" y="0"/>
            <a:chExt cx="12192000" cy="2561771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CDA7855-806B-4A02-9C19-24872E4D89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2561771"/>
            </a:xfrm>
            <a:custGeom>
              <a:avLst/>
              <a:gdLst>
                <a:gd name="connsiteX0" fmla="*/ 0 w 12192000"/>
                <a:gd name="connsiteY0" fmla="*/ 0 h 2561771"/>
                <a:gd name="connsiteX1" fmla="*/ 12192000 w 12192000"/>
                <a:gd name="connsiteY1" fmla="*/ 0 h 2561771"/>
                <a:gd name="connsiteX2" fmla="*/ 12192000 w 12192000"/>
                <a:gd name="connsiteY2" fmla="*/ 2359863 h 2561771"/>
                <a:gd name="connsiteX3" fmla="*/ 6364514 w 12192000"/>
                <a:gd name="connsiteY3" fmla="*/ 2561771 h 2561771"/>
                <a:gd name="connsiteX4" fmla="*/ 1981200 w 12192000"/>
                <a:gd name="connsiteY4" fmla="*/ 2278742 h 2561771"/>
                <a:gd name="connsiteX5" fmla="*/ 0 w 12192000"/>
                <a:gd name="connsiteY5" fmla="*/ 2343277 h 2561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92000" h="2561771">
                  <a:moveTo>
                    <a:pt x="0" y="0"/>
                  </a:moveTo>
                  <a:lnTo>
                    <a:pt x="12192000" y="0"/>
                  </a:lnTo>
                  <a:lnTo>
                    <a:pt x="12192000" y="2359863"/>
                  </a:lnTo>
                  <a:lnTo>
                    <a:pt x="6364514" y="2561771"/>
                  </a:lnTo>
                  <a:lnTo>
                    <a:pt x="1981200" y="2278742"/>
                  </a:lnTo>
                  <a:lnTo>
                    <a:pt x="0" y="2343277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AFE70DE-5BEC-4E54-98D2-48C13E1491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2561771"/>
            </a:xfrm>
            <a:custGeom>
              <a:avLst/>
              <a:gdLst>
                <a:gd name="connsiteX0" fmla="*/ 0 w 12192000"/>
                <a:gd name="connsiteY0" fmla="*/ 0 h 2561771"/>
                <a:gd name="connsiteX1" fmla="*/ 12192000 w 12192000"/>
                <a:gd name="connsiteY1" fmla="*/ 0 h 2561771"/>
                <a:gd name="connsiteX2" fmla="*/ 12192000 w 12192000"/>
                <a:gd name="connsiteY2" fmla="*/ 2359863 h 2561771"/>
                <a:gd name="connsiteX3" fmla="*/ 6364514 w 12192000"/>
                <a:gd name="connsiteY3" fmla="*/ 2561771 h 2561771"/>
                <a:gd name="connsiteX4" fmla="*/ 1981200 w 12192000"/>
                <a:gd name="connsiteY4" fmla="*/ 2278742 h 2561771"/>
                <a:gd name="connsiteX5" fmla="*/ 0 w 12192000"/>
                <a:gd name="connsiteY5" fmla="*/ 2343277 h 2561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92000" h="2561771">
                  <a:moveTo>
                    <a:pt x="0" y="0"/>
                  </a:moveTo>
                  <a:lnTo>
                    <a:pt x="12192000" y="0"/>
                  </a:lnTo>
                  <a:lnTo>
                    <a:pt x="12192000" y="2359863"/>
                  </a:lnTo>
                  <a:lnTo>
                    <a:pt x="6364514" y="2561771"/>
                  </a:lnTo>
                  <a:lnTo>
                    <a:pt x="1981200" y="2278742"/>
                  </a:lnTo>
                  <a:lnTo>
                    <a:pt x="0" y="2343277"/>
                  </a:lnTo>
                  <a:close/>
                </a:path>
              </a:pathLst>
            </a:custGeom>
            <a:solidFill>
              <a:schemeClr val="bg1">
                <a:alpha val="86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5C76DE66-FB28-A409-3A6F-E52E6EF30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2915" y="1040400"/>
            <a:ext cx="7866060" cy="707886"/>
          </a:xfrm>
        </p:spPr>
        <p:txBody>
          <a:bodyPr anchor="b">
            <a:normAutofit/>
          </a:bodyPr>
          <a:lstStyle/>
          <a:p>
            <a:endParaRPr lang="fi-FI" sz="400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15B8CC4-8CCE-428F-AE7E-28D178984C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0" y="2027156"/>
            <a:ext cx="12192000" cy="757168"/>
            <a:chOff x="0" y="2959818"/>
            <a:chExt cx="12192000" cy="757168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6359FA2-E374-4073-8269-E10D2AE749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A1F0E66-9B5E-4980-8AEC-B4D144B487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2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E11B461-1E50-83F9-5C73-3BBACB8099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2914" y="3070719"/>
            <a:ext cx="7866061" cy="29379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4800" dirty="0">
                <a:solidFill>
                  <a:srgbClr val="FFFF00">
                    <a:alpha val="80000"/>
                  </a:srgbClr>
                </a:solidFill>
              </a:rPr>
              <a:t>	VOIHAN SITÄ VALITA??</a:t>
            </a:r>
          </a:p>
        </p:txBody>
      </p:sp>
    </p:spTree>
    <p:extLst>
      <p:ext uri="{BB962C8B-B14F-4D97-AF65-F5344CB8AC3E}">
        <p14:creationId xmlns:p14="http://schemas.microsoft.com/office/powerpoint/2010/main" val="22188936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304</Words>
  <Application>Microsoft Office PowerPoint</Application>
  <PresentationFormat>Laajakuva</PresentationFormat>
  <Paragraphs>53</Paragraphs>
  <Slides>10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10</vt:i4>
      </vt:variant>
    </vt:vector>
  </HeadingPairs>
  <TitlesOfParts>
    <vt:vector size="15" baseType="lpstr">
      <vt:lpstr>Arial</vt:lpstr>
      <vt:lpstr>Britannic Bold</vt:lpstr>
      <vt:lpstr>Calibri</vt:lpstr>
      <vt:lpstr>Calibri Light</vt:lpstr>
      <vt:lpstr>Office-teema</vt:lpstr>
      <vt:lpstr>MELKEIN TÄYDELLINEN PIIRIAPURAHA  HANKE </vt:lpstr>
      <vt:lpstr> ONGELMA ja RATKAISU</vt:lpstr>
      <vt:lpstr>LÄHES TÄYDELLINEN PIIRIAPURAHA HANKE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LÄHES TÄYDELLINEN PIIRIAPURAHA  HANKE</dc:title>
  <dc:creator>lauri.muona@outlook.com</dc:creator>
  <cp:lastModifiedBy>Lauri Muona</cp:lastModifiedBy>
  <cp:revision>4</cp:revision>
  <dcterms:created xsi:type="dcterms:W3CDTF">2022-10-04T07:27:40Z</dcterms:created>
  <dcterms:modified xsi:type="dcterms:W3CDTF">2023-04-22T09:42:46Z</dcterms:modified>
</cp:coreProperties>
</file>