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17" r:id="rId2"/>
    <p:sldId id="486" r:id="rId3"/>
    <p:sldId id="478" r:id="rId4"/>
    <p:sldId id="482" r:id="rId5"/>
    <p:sldId id="493" r:id="rId6"/>
    <p:sldId id="487" r:id="rId7"/>
    <p:sldId id="488" r:id="rId8"/>
    <p:sldId id="494" r:id="rId9"/>
    <p:sldId id="499" r:id="rId10"/>
    <p:sldId id="513" r:id="rId11"/>
  </p:sldIdLst>
  <p:sldSz cx="9906000" cy="6858000" type="A4"/>
  <p:notesSz cx="6881813" cy="10002838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FFCC00"/>
    <a:srgbClr val="CC0000"/>
    <a:srgbClr val="326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768" autoAdjust="0"/>
  </p:normalViewPr>
  <p:slideViewPr>
    <p:cSldViewPr>
      <p:cViewPr varScale="1">
        <p:scale>
          <a:sx n="105" d="100"/>
          <a:sy n="105" d="100"/>
        </p:scale>
        <p:origin x="2328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8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324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489" y="0"/>
            <a:ext cx="2982324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01688"/>
            <a:ext cx="2982324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489" y="9501688"/>
            <a:ext cx="2982324" cy="5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C77619-BCEF-40C7-B63B-787C3E6E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727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09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324" cy="5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Blip>
                <a:blip r:embed="rId2"/>
              </a:buBlip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4035" name="Rectangle 4099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489" y="0"/>
            <a:ext cx="2982324" cy="5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Blip>
                <a:blip r:embed="rId2"/>
              </a:buBlip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100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77875"/>
            <a:ext cx="5454650" cy="377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410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165" y="4778772"/>
            <a:ext cx="5047484" cy="444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Tähän voi tehdä muistiin panojaClick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4038" name="Rectangle 410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832"/>
            <a:ext cx="2982324" cy="5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Blip>
                <a:blip r:embed="rId2"/>
              </a:buBlip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4039" name="Rectangle 410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489" y="9445832"/>
            <a:ext cx="2982324" cy="5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4" tIns="46157" rIns="92314" bIns="461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Blip>
                <a:blip r:embed="rId2"/>
              </a:buBlip>
              <a:defRPr sz="1200"/>
            </a:lvl1pPr>
          </a:lstStyle>
          <a:p>
            <a:pPr>
              <a:defRPr/>
            </a:pPr>
            <a:fld id="{2B08550A-2D1C-4825-B0A0-1550E60206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1287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89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37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96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29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D1430 keskiarvot ennen koronaa:</a:t>
            </a:r>
          </a:p>
          <a:p>
            <a:r>
              <a:rPr lang="fi-FI" dirty="0"/>
              <a:t>Vuosivaihto 24 (nyt 11)</a:t>
            </a:r>
          </a:p>
          <a:p>
            <a:r>
              <a:rPr lang="fi-FI" dirty="0"/>
              <a:t>Kesävaihto 7 (nyt 6)</a:t>
            </a:r>
          </a:p>
          <a:p>
            <a:r>
              <a:rPr lang="fi-FI" dirty="0"/>
              <a:t>Leirivaihto 7 (nyt 3)</a:t>
            </a:r>
            <a:endParaRPr lang="en-US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18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76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24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Kesä- ja leirivaihtoon voi osallistua useamminkin kuin vain yhden kerran. Samoin kesä- tai leirivaihtoon osallistunut voi hakea myös vuosivaihtoon.</a:t>
            </a:r>
            <a:endParaRPr lang="en-US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7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53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8550A-2D1C-4825-B0A0-1550E602069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52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mall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493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2149" y="1898650"/>
            <a:ext cx="8382000" cy="41148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204D-5994-4F4D-8FEA-D12868BE374F}" type="datetime1">
              <a:rPr lang="fi-FI" sz="2000" b="1" smtClean="0"/>
              <a:t>10.4.2025</a:t>
            </a:fld>
            <a:endParaRPr lang="en-US" sz="2000" b="1" dirty="0"/>
          </a:p>
        </p:txBody>
      </p:sp>
      <p:sp>
        <p:nvSpPr>
          <p:cNvPr id="9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80BB3-BE25-CC36-6BFE-F441964CA0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751" y="177147"/>
            <a:ext cx="1731938" cy="6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ll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493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24392A0-6FA8-438C-8393-700572C6E6A2}" type="datetime1">
              <a:rPr lang="fi-FI" sz="2000" smtClean="0"/>
              <a:t>10.4.2025</a:t>
            </a:fld>
            <a:endParaRPr lang="en-US" sz="2000" dirty="0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4113" y="63373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400"/>
            </a:lvl1pPr>
          </a:lstStyle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C47A3D68-213E-4627-8553-557DE2A9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908050"/>
            <a:ext cx="83820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FI" altLang="fi-FI"/>
              <a:t>Click to edit Master title style</a:t>
            </a:r>
          </a:p>
        </p:txBody>
      </p:sp>
      <p:sp>
        <p:nvSpPr>
          <p:cNvPr id="103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FI" altLang="fi-FI"/>
              <a:t>Click to edit Master text styles</a:t>
            </a:r>
          </a:p>
          <a:p>
            <a:pPr lvl="1"/>
            <a:r>
              <a:rPr lang="sv-FI" altLang="fi-FI"/>
              <a:t>Second level</a:t>
            </a:r>
          </a:p>
          <a:p>
            <a:pPr lvl="2"/>
            <a:r>
              <a:rPr lang="sv-FI" altLang="fi-FI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4955" y="172578"/>
            <a:ext cx="2681941" cy="68410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3265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598"/>
        </a:buClr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Blip>
          <a:blip r:embed="rId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e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ho, ulko, kenttä, puu&#10;&#10;Kuvaus luotu, erittäin korkea luotettavuus">
            <a:extLst>
              <a:ext uri="{FF2B5EF4-FFF2-40B4-BE49-F238E27FC236}">
                <a16:creationId xmlns:a16="http://schemas.microsoft.com/office/drawing/2014/main" id="{1320BCA6-8E80-4346-8C78-5AED2F6EE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002">
            <a:off x="2851363" y="1922615"/>
            <a:ext cx="6959984" cy="4248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C0327-0D9E-0223-64FA-34422CE8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1700808"/>
            <a:ext cx="2152075" cy="14143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B0BF4-62DB-6633-0EF0-B12865BFF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8D23CB2-6EC0-C2A4-D653-452406620A5E}"/>
              </a:ext>
            </a:extLst>
          </p:cNvPr>
          <p:cNvSpPr/>
          <p:nvPr/>
        </p:nvSpPr>
        <p:spPr bwMode="auto">
          <a:xfrm>
            <a:off x="577336" y="3573016"/>
            <a:ext cx="1944216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PETS 12.4.2025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88C09C5-C711-06FA-58F5-6F395FFF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859916"/>
            <a:ext cx="5486399" cy="41148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74AF013-72B3-20C5-80F4-C226BE3F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pPr algn="ctr"/>
            <a:r>
              <a:rPr lang="fi-FI" dirty="0"/>
              <a:t>Rotary Youth Exchange – </a:t>
            </a:r>
            <a:r>
              <a:rPr lang="fi-FI" dirty="0" err="1"/>
              <a:t>Connecting</a:t>
            </a:r>
            <a:r>
              <a:rPr lang="fi-FI" dirty="0"/>
              <a:t> People</a:t>
            </a:r>
          </a:p>
        </p:txBody>
      </p:sp>
      <p:pic>
        <p:nvPicPr>
          <p:cNvPr id="8" name="Picture 2" descr="Kuvassa voi olla tekstissä sanotaan rotary youth exchange Rotary">
            <a:extLst>
              <a:ext uri="{FF2B5EF4-FFF2-40B4-BE49-F238E27FC236}">
                <a16:creationId xmlns:a16="http://schemas.microsoft.com/office/drawing/2014/main" id="{010C2D55-6213-24AA-1F9D-ABE5A4B7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4514282"/>
            <a:ext cx="1795375" cy="17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B8D9F-D748-1973-EE0A-50927AD36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ADBCA6F5-9681-14E9-AE4E-4C5C3EB3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1124744"/>
            <a:ext cx="8382000" cy="615156"/>
          </a:xfrm>
        </p:spPr>
        <p:txBody>
          <a:bodyPr/>
          <a:lstStyle/>
          <a:p>
            <a:r>
              <a:rPr lang="fi-FI" dirty="0"/>
              <a:t>Rotaryn nuorisovaihto </a:t>
            </a:r>
            <a:r>
              <a:rPr lang="fi-FI" dirty="0">
                <a:hlinkClick r:id="rId3"/>
              </a:rPr>
              <a:t>WWW.RYE.FI</a:t>
            </a:r>
            <a:br>
              <a:rPr lang="fi-FI" dirty="0"/>
            </a:br>
            <a:endParaRPr lang="fi-FI" dirty="0"/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D3CC521A-4574-6631-4A79-2C84B59FC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39900"/>
            <a:ext cx="8382000" cy="4356100"/>
          </a:xfrm>
        </p:spPr>
        <p:txBody>
          <a:bodyPr/>
          <a:lstStyle/>
          <a:p>
            <a:r>
              <a:rPr lang="fi-FI" sz="2000" dirty="0"/>
              <a:t>Rotarypiirien välistä toimintaa, Suomessa piirit toimivat yhdessä (= monipiiri)</a:t>
            </a:r>
          </a:p>
          <a:p>
            <a:r>
              <a:rPr lang="fi-FI" sz="2000" dirty="0"/>
              <a:t>Tarkoitettu kaikille, yleensä toisen asteen oppilaitosten opiskelijoille</a:t>
            </a:r>
          </a:p>
          <a:p>
            <a:pPr lvl="1"/>
            <a:r>
              <a:rPr lang="fi-FI" dirty="0"/>
              <a:t>Maakohtaiset ikärajat huomioiden</a:t>
            </a:r>
          </a:p>
          <a:p>
            <a:r>
              <a:rPr lang="fi-FI" sz="2000" dirty="0"/>
              <a:t>Toimii vapaaehtoispohjalta </a:t>
            </a:r>
            <a:br>
              <a:rPr lang="fi-FI" sz="2000" dirty="0"/>
            </a:br>
            <a:r>
              <a:rPr lang="fi-FI" sz="2000" dirty="0"/>
              <a:t>osana Rotaryn kansainvälistä </a:t>
            </a:r>
            <a:br>
              <a:rPr lang="fi-FI" sz="2000" dirty="0"/>
            </a:br>
            <a:r>
              <a:rPr lang="fi-FI" sz="2000" dirty="0"/>
              <a:t>palvelua</a:t>
            </a:r>
          </a:p>
          <a:p>
            <a:r>
              <a:rPr lang="fi-FI" sz="2000" dirty="0"/>
              <a:t>Tänä päivänä 80 maata mukana</a:t>
            </a:r>
          </a:p>
          <a:p>
            <a:r>
              <a:rPr lang="fi-FI" sz="2000" dirty="0"/>
              <a:t>8000 oppilasta osallistuu joka vuosi</a:t>
            </a:r>
          </a:p>
          <a:p>
            <a:r>
              <a:rPr lang="fi-FI" sz="2000" dirty="0"/>
              <a:t>2025 lukuja 1430 piiristä</a:t>
            </a:r>
          </a:p>
          <a:p>
            <a:r>
              <a:rPr lang="fi-FI" sz="1800" dirty="0"/>
              <a:t>Vuosivaihtoon lähtee 6 nuorta</a:t>
            </a:r>
          </a:p>
          <a:p>
            <a:r>
              <a:rPr lang="fi-FI" sz="1800" dirty="0"/>
              <a:t>Kesävaihtoon lähtee 3 nuorta</a:t>
            </a:r>
          </a:p>
          <a:p>
            <a:r>
              <a:rPr lang="fi-FI" sz="1800" dirty="0"/>
              <a:t>Leirivaihtoon lähtee 3 nuorta</a:t>
            </a:r>
          </a:p>
          <a:p>
            <a:pPr lvl="1"/>
            <a:endParaRPr lang="fi-FI" sz="1600" dirty="0"/>
          </a:p>
          <a:p>
            <a:pPr lvl="1"/>
            <a:endParaRPr lang="fi-FI" sz="16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E3F54C81-26FB-29CB-32A5-6849B743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88" y="3972968"/>
            <a:ext cx="3800872" cy="28850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D7A43-942F-9765-2EC7-E59C5284A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24ACE72-CC74-325E-E45A-9CA3D9AA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r>
              <a:rPr lang="fi-FI" dirty="0"/>
              <a:t>Piirin 1430 nuorisovaihtokomitea: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5ACDCA8-9D3A-546B-EE23-88A8B02A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1200"/>
            <a:ext cx="8382000" cy="4114800"/>
          </a:xfrm>
        </p:spPr>
        <p:txBody>
          <a:bodyPr/>
          <a:lstStyle/>
          <a:p>
            <a:r>
              <a:rPr lang="fi-FI" dirty="0"/>
              <a:t>Maria Lammi (Kouvola), piirin 1430 pj.</a:t>
            </a:r>
          </a:p>
          <a:p>
            <a:r>
              <a:rPr lang="fi-FI" dirty="0"/>
              <a:t>Immi Rönkkö (Hamina), monipiirin sihteeri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Jari Rautio (Mikkeli-Naisvuori), Argentiinan ja Brasilian kv.</a:t>
            </a:r>
          </a:p>
          <a:p>
            <a:r>
              <a:rPr lang="fi-FI" dirty="0"/>
              <a:t>Sonja Marttinen (Lappeenranta)</a:t>
            </a:r>
          </a:p>
          <a:p>
            <a:r>
              <a:rPr lang="fi-FI" dirty="0"/>
              <a:t>Tuuli </a:t>
            </a:r>
            <a:r>
              <a:rPr lang="fi-FI" dirty="0" err="1"/>
              <a:t>Vidgrén</a:t>
            </a:r>
            <a:r>
              <a:rPr lang="fi-FI" dirty="0"/>
              <a:t> (Kuopio)</a:t>
            </a:r>
          </a:p>
          <a:p>
            <a:r>
              <a:rPr lang="fi-FI" dirty="0"/>
              <a:t>Rotex-vastaavat Juunia Honkanen ja Liana Kuosmanen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9FEB3-5CB5-1726-13A0-674E2110A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17D73F19-EB8A-B570-8826-4D478A89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r>
              <a:rPr lang="fi-FI" dirty="0"/>
              <a:t>Rotary Suomessa ja Virossa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E0921D-5BFF-A633-F38B-DA6DD7555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31" y="1628799"/>
            <a:ext cx="8229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Suomessa</a:t>
            </a:r>
            <a:r>
              <a:rPr lang="en-US" sz="2800" dirty="0"/>
              <a:t> 5 </a:t>
            </a:r>
            <a:r>
              <a:rPr lang="en-US" sz="2800" dirty="0" err="1"/>
              <a:t>piiriä</a:t>
            </a:r>
            <a:r>
              <a:rPr lang="en-US" sz="2800" dirty="0"/>
              <a:t> 1385-1430</a:t>
            </a:r>
          </a:p>
          <a:p>
            <a:pPr eaLnBrk="1" hangingPunct="1">
              <a:defRPr/>
            </a:pPr>
            <a:r>
              <a:rPr lang="en-US" sz="2800" dirty="0" err="1"/>
              <a:t>Viro</a:t>
            </a:r>
            <a:r>
              <a:rPr lang="en-US" sz="2800" dirty="0"/>
              <a:t> </a:t>
            </a:r>
            <a:r>
              <a:rPr lang="en-US" sz="2800" dirty="0" err="1"/>
              <a:t>kuuluu</a:t>
            </a:r>
            <a:r>
              <a:rPr lang="en-US" sz="2800" dirty="0"/>
              <a:t> </a:t>
            </a:r>
            <a:r>
              <a:rPr lang="en-US" sz="2800" dirty="0" err="1"/>
              <a:t>piiriin</a:t>
            </a:r>
            <a:r>
              <a:rPr lang="en-US" sz="2800" dirty="0"/>
              <a:t> D-1420</a:t>
            </a:r>
          </a:p>
          <a:p>
            <a:pPr lvl="1" eaLnBrk="1" hangingPunct="1">
              <a:defRPr/>
            </a:pPr>
            <a:r>
              <a:rPr lang="en-US" sz="2400" dirty="0" err="1"/>
              <a:t>Suomessa</a:t>
            </a:r>
            <a:r>
              <a:rPr lang="en-US" sz="2400" dirty="0"/>
              <a:t> ja </a:t>
            </a:r>
            <a:r>
              <a:rPr lang="en-US" sz="2400" dirty="0" err="1"/>
              <a:t>Virossa</a:t>
            </a:r>
            <a:r>
              <a:rPr lang="en-US" sz="2400" dirty="0"/>
              <a:t> n. 270 </a:t>
            </a:r>
            <a:r>
              <a:rPr lang="en-US" sz="2400" dirty="0" err="1"/>
              <a:t>rotaryklubia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Rotareita</a:t>
            </a:r>
            <a:r>
              <a:rPr lang="en-US" sz="2400" dirty="0"/>
              <a:t> </a:t>
            </a:r>
            <a:r>
              <a:rPr lang="en-US" sz="2400" dirty="0" err="1"/>
              <a:t>yhteensä</a:t>
            </a:r>
            <a:r>
              <a:rPr lang="en-US" sz="2400" dirty="0"/>
              <a:t> </a:t>
            </a:r>
            <a:r>
              <a:rPr lang="en-US" sz="2400" dirty="0" err="1"/>
              <a:t>noin</a:t>
            </a:r>
            <a:r>
              <a:rPr lang="en-US" sz="2400" dirty="0"/>
              <a:t> 8000 </a:t>
            </a:r>
          </a:p>
          <a:p>
            <a:pPr lvl="1" eaLnBrk="1" hangingPunct="1">
              <a:defRPr/>
            </a:pPr>
            <a:r>
              <a:rPr lang="en-US" sz="2400" dirty="0"/>
              <a:t>n. 55 % </a:t>
            </a:r>
            <a:r>
              <a:rPr lang="en-US" sz="2400" dirty="0" err="1"/>
              <a:t>klubeista</a:t>
            </a:r>
            <a:r>
              <a:rPr lang="en-US" sz="2400" dirty="0"/>
              <a:t> </a:t>
            </a:r>
            <a:r>
              <a:rPr lang="en-US" sz="2400" dirty="0" err="1"/>
              <a:t>ottaa</a:t>
            </a:r>
            <a:r>
              <a:rPr lang="en-US" sz="2400" dirty="0"/>
              <a:t> </a:t>
            </a:r>
            <a:r>
              <a:rPr lang="en-US" sz="2400" dirty="0" err="1"/>
              <a:t>osaa</a:t>
            </a:r>
            <a:r>
              <a:rPr lang="en-US" sz="2400" dirty="0"/>
              <a:t> </a:t>
            </a:r>
            <a:r>
              <a:rPr lang="en-US" sz="2400" dirty="0" err="1"/>
              <a:t>nuorisovaihtoon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Rotaryvuosi</a:t>
            </a:r>
            <a:r>
              <a:rPr lang="en-US" sz="2400" dirty="0"/>
              <a:t> 2023-2024 </a:t>
            </a:r>
          </a:p>
          <a:p>
            <a:pPr lvl="2" eaLnBrk="1" hangingPunct="1">
              <a:defRPr/>
            </a:pPr>
            <a:r>
              <a:rPr lang="en-US" sz="2000" dirty="0" err="1"/>
              <a:t>vuosivaihdossa</a:t>
            </a:r>
            <a:r>
              <a:rPr lang="en-US" sz="2000" dirty="0"/>
              <a:t> 90 IB- ja OB-</a:t>
            </a:r>
            <a:r>
              <a:rPr lang="en-US" sz="2000" dirty="0" err="1"/>
              <a:t>oppilasta</a:t>
            </a:r>
            <a:r>
              <a:rPr lang="en-US" sz="2000" dirty="0"/>
              <a:t> (20 </a:t>
            </a:r>
            <a:r>
              <a:rPr lang="en-US" sz="2000" dirty="0" err="1"/>
              <a:t>maata</a:t>
            </a:r>
            <a:r>
              <a:rPr lang="en-US" sz="2000" dirty="0"/>
              <a:t>)</a:t>
            </a:r>
          </a:p>
          <a:p>
            <a:pPr lvl="2" eaLnBrk="1" hangingPunct="1">
              <a:defRPr/>
            </a:pPr>
            <a:r>
              <a:rPr lang="en-US" sz="2000" dirty="0" err="1"/>
              <a:t>kesävaihdossa</a:t>
            </a:r>
            <a:r>
              <a:rPr lang="en-US" sz="2000" dirty="0"/>
              <a:t> 35 IB- ja OB-</a:t>
            </a:r>
            <a:r>
              <a:rPr lang="en-US" sz="2000" dirty="0" err="1"/>
              <a:t>oppilasta</a:t>
            </a:r>
            <a:r>
              <a:rPr lang="en-US" sz="2000" dirty="0"/>
              <a:t> (16 </a:t>
            </a:r>
            <a:r>
              <a:rPr lang="en-US" sz="2000" dirty="0" err="1"/>
              <a:t>maata</a:t>
            </a:r>
            <a:r>
              <a:rPr lang="en-US" sz="2000" dirty="0"/>
              <a:t>)</a:t>
            </a:r>
          </a:p>
          <a:p>
            <a:pPr lvl="2" eaLnBrk="1" hangingPunct="1">
              <a:defRPr/>
            </a:pPr>
            <a:r>
              <a:rPr lang="en-US" sz="2000" dirty="0" err="1"/>
              <a:t>Leirivaihdossa</a:t>
            </a:r>
            <a:r>
              <a:rPr lang="en-US" sz="2000" dirty="0"/>
              <a:t>  30 OB-</a:t>
            </a:r>
            <a:r>
              <a:rPr lang="en-US" sz="2000" dirty="0" err="1"/>
              <a:t>oppilasta</a:t>
            </a:r>
            <a:r>
              <a:rPr lang="en-US" sz="2000" dirty="0"/>
              <a:t> (20 </a:t>
            </a:r>
            <a:r>
              <a:rPr lang="en-US" sz="2000" dirty="0" err="1"/>
              <a:t>maata</a:t>
            </a:r>
            <a:r>
              <a:rPr lang="en-US" sz="2000" dirty="0"/>
              <a:t>)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74ECDC8-E3D9-3DA9-240E-F0FD926B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61" y="1031383"/>
            <a:ext cx="2578277" cy="5826617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BBE03-4F9F-BAA5-499D-EF3AD0327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893B5D41-6402-CEE5-408F-73668B90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r>
              <a:rPr lang="fi-FI" dirty="0"/>
              <a:t>Monipiiriorganisaatio Suomessa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52933475-B8FD-830E-E0D1-94F23BA9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1200"/>
            <a:ext cx="6711280" cy="4114800"/>
          </a:xfrm>
        </p:spPr>
        <p:txBody>
          <a:bodyPr/>
          <a:lstStyle/>
          <a:p>
            <a:r>
              <a:rPr lang="fi-FI" sz="1800" dirty="0"/>
              <a:t>Vastaa Rotaryn vaihto-ohjelmista Suomessa</a:t>
            </a:r>
          </a:p>
          <a:p>
            <a:r>
              <a:rPr lang="fi-FI" sz="1800" dirty="0"/>
              <a:t>Koostuu piirien edustajista</a:t>
            </a:r>
          </a:p>
          <a:p>
            <a:r>
              <a:rPr lang="fi-FI" sz="1800" dirty="0"/>
              <a:t>Vastaa sertifioinnista – laadusta ja sen kehittämisestä</a:t>
            </a:r>
          </a:p>
          <a:p>
            <a:r>
              <a:rPr lang="fi-FI" sz="1800" dirty="0"/>
              <a:t>Järjestää ohjelmaa maassa oleville IB-oppilaille</a:t>
            </a:r>
          </a:p>
          <a:p>
            <a:r>
              <a:rPr lang="fi-FI" sz="1800" dirty="0"/>
              <a:t>Kirjeenvaihtajat hoitavat IB- ja OB-vaihdot eri maihin</a:t>
            </a:r>
          </a:p>
          <a:p>
            <a:r>
              <a:rPr lang="fi-FI" sz="1800" dirty="0"/>
              <a:t>Järjestää koulutusta piirin lisäksi</a:t>
            </a:r>
          </a:p>
          <a:p>
            <a:r>
              <a:rPr lang="fi-FI" sz="1800" dirty="0"/>
              <a:t>Vaihto-opiskelija osallistuu vaihtovuoden aikana seuraaviin tapahtumiin</a:t>
            </a:r>
          </a:p>
          <a:p>
            <a:pPr lvl="1"/>
            <a:r>
              <a:rPr lang="fi-FI" sz="1800" dirty="0"/>
              <a:t>piirikonferenssi</a:t>
            </a:r>
          </a:p>
          <a:p>
            <a:pPr lvl="1"/>
            <a:r>
              <a:rPr lang="fi-FI" sz="1800" dirty="0"/>
              <a:t>syysleiri</a:t>
            </a:r>
          </a:p>
          <a:p>
            <a:pPr lvl="1"/>
            <a:r>
              <a:rPr lang="fi-FI" sz="1800" dirty="0"/>
              <a:t>Lapin matka</a:t>
            </a:r>
          </a:p>
          <a:p>
            <a:pPr lvl="1"/>
            <a:r>
              <a:rPr lang="fi-FI" sz="1800" dirty="0"/>
              <a:t>kielikoe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FD4FC1FD-08F2-1C33-92E6-066E290D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86" b="8375"/>
          <a:stretch/>
        </p:blipFill>
        <p:spPr>
          <a:xfrm>
            <a:off x="7545288" y="1448780"/>
            <a:ext cx="2016224" cy="396044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63D6733-844D-8E16-C9CC-34AAC7AD22DD}"/>
              </a:ext>
            </a:extLst>
          </p:cNvPr>
          <p:cNvSpPr txBox="1"/>
          <p:nvPr/>
        </p:nvSpPr>
        <p:spPr>
          <a:xfrm rot="505425">
            <a:off x="4331304" y="5630842"/>
            <a:ext cx="55446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dirty="0"/>
              <a:t>IB = </a:t>
            </a:r>
            <a:r>
              <a:rPr lang="fi-FI" sz="2400" dirty="0" err="1"/>
              <a:t>Inbound</a:t>
            </a:r>
            <a:r>
              <a:rPr lang="fi-FI" sz="2400" dirty="0"/>
              <a:t> = Suomeen tullut</a:t>
            </a:r>
          </a:p>
          <a:p>
            <a:r>
              <a:rPr lang="fi-FI" sz="2400" dirty="0"/>
              <a:t>OB = </a:t>
            </a:r>
            <a:r>
              <a:rPr lang="fi-FI" sz="2400" dirty="0" err="1"/>
              <a:t>Outbound</a:t>
            </a:r>
            <a:r>
              <a:rPr lang="fi-FI" sz="2400" dirty="0"/>
              <a:t> = Suomesta lähtenyt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5C90E-2DD0-DE9C-CAB4-347145072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8912C240-E5A0-0FB0-CF3C-49A8DE90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r>
              <a:rPr lang="fi-FI" dirty="0"/>
              <a:t>Rotaryn nuorisovaihto-ohjelman tarkoitus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926B29B3-FBD9-23D5-EB15-6E30ADD7A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1200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Vuosivaihto</a:t>
            </a:r>
          </a:p>
          <a:p>
            <a:r>
              <a:rPr lang="fi-FI" dirty="0"/>
              <a:t>Tarjota 15-19 -vuotiaille mahdollisuuden käydä vuosi koulua toisessa maassa, oppia uusi kieli ja kulttuuri, kehittyä ja kypsyä ihmisenä</a:t>
            </a:r>
          </a:p>
          <a:p>
            <a:r>
              <a:rPr lang="fi-FI" dirty="0"/>
              <a:t>Lisätä kansainvälistä ystävyyttä ja ymmärrystä omassa perheessä ja yhteisössä</a:t>
            </a:r>
          </a:p>
          <a:p>
            <a:r>
              <a:rPr lang="fi-FI" dirty="0"/>
              <a:t>Toteuttaa Rotarya tavoitetta maailman rauhan ja kansainvälisen yhteisymmärryksen lisäämiseksi henkilökohtaisella tasolla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90C25-1A2F-05CD-DE7F-509A25775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2782A67C-3D32-9319-A109-3681E6DD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r>
              <a:rPr lang="fi-FI" dirty="0"/>
              <a:t>Rotaryn nuorisovaihto-ohjelman tarkoitus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90E15FC6-DA5B-C8CF-8DAD-30072707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2816"/>
            <a:ext cx="8382000" cy="4323184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Kesävaihto</a:t>
            </a:r>
          </a:p>
          <a:p>
            <a:r>
              <a:rPr lang="fi-FI" sz="2000" dirty="0"/>
              <a:t>Nuori lähtee ulkomaisen perheen vieraaksi muutamaksi viikoksi ja vastaavasti isäntäperheen nuori saapuu nuoren kotiin</a:t>
            </a:r>
          </a:p>
          <a:p>
            <a:r>
              <a:rPr lang="fi-FI" sz="2000" dirty="0"/>
              <a:t>Vaihdon pituus yleensä 4 + 4 viikkoa</a:t>
            </a:r>
          </a:p>
          <a:p>
            <a:r>
              <a:rPr lang="fi-FI" sz="2000" dirty="0"/>
              <a:t>Tehokas ja edullinen kielikylpy</a:t>
            </a:r>
          </a:p>
          <a:p>
            <a:r>
              <a:rPr lang="fi-FI" sz="2000" dirty="0"/>
              <a:t>Amerikka, Eurooppa ja Afrikka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>
                <a:solidFill>
                  <a:srgbClr val="FF0000"/>
                </a:solidFill>
              </a:rPr>
              <a:t>Leirivaihto (kesäleirit)</a:t>
            </a:r>
          </a:p>
          <a:p>
            <a:r>
              <a:rPr lang="fi-FI" sz="2000" dirty="0"/>
              <a:t>Mahdollisuus osallistua teeman mukaiselle leirille Euroopassa, Etelä-Afrikassa, USA:ssa, Taiwanissa, Meksikossa, Brasiliassa ja Kanadassa</a:t>
            </a:r>
          </a:p>
          <a:p>
            <a:r>
              <a:rPr lang="fi-FI" sz="2000" dirty="0"/>
              <a:t>2-3 viikkoa, joista yksi viikko perheessä</a:t>
            </a:r>
          </a:p>
          <a:p>
            <a:r>
              <a:rPr lang="fi-FI" sz="2000" dirty="0"/>
              <a:t>Liikuntarajoitteisille omat leirit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A6F6D-F356-A1A1-935C-F530B02DC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0C7D04F2-B2D1-8310-AEB4-6E975ED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908050"/>
            <a:ext cx="8382000" cy="947738"/>
          </a:xfrm>
        </p:spPr>
        <p:txBody>
          <a:bodyPr/>
          <a:lstStyle/>
          <a:p>
            <a:r>
              <a:rPr lang="fi-FI" dirty="0" err="1"/>
              <a:t>Rotex</a:t>
            </a:r>
            <a:endParaRPr lang="fi-FI" dirty="0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23F453E0-58A7-C43F-83EB-1BA1159D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2816"/>
            <a:ext cx="8382000" cy="4323184"/>
          </a:xfrm>
        </p:spPr>
        <p:txBody>
          <a:bodyPr/>
          <a:lstStyle/>
          <a:p>
            <a:r>
              <a:rPr lang="fi-FI" sz="2000" dirty="0"/>
              <a:t>Entisten Rotary-vaihto-oppilaiden järjestö</a:t>
            </a:r>
          </a:p>
          <a:p>
            <a:r>
              <a:rPr lang="fi-FI" sz="2000" dirty="0"/>
              <a:t>Entisten vaihtarien keskinäinen yhteydenpito, tutorointi ulkomaisten vaihtarien leireillä, matkoilla jne. </a:t>
            </a:r>
          </a:p>
          <a:p>
            <a:r>
              <a:rPr lang="fi-FI" sz="2000" dirty="0"/>
              <a:t>Uusien vaihtarien koulutus ja opastaminen</a:t>
            </a:r>
          </a:p>
          <a:p>
            <a:r>
              <a:rPr lang="fi-FI" sz="2000" dirty="0"/>
              <a:t>Palanneiden vaihtarien palautetilaisuudet</a:t>
            </a:r>
          </a:p>
          <a:p>
            <a:r>
              <a:rPr lang="fi-FI" sz="2000" dirty="0"/>
              <a:t>Vuosivaihtari voi liittyä </a:t>
            </a:r>
            <a:r>
              <a:rPr lang="fi-FI" sz="2000" dirty="0" err="1"/>
              <a:t>Rotexiin</a:t>
            </a:r>
            <a:r>
              <a:rPr lang="fi-FI" sz="2000" dirty="0"/>
              <a:t> vaihtovuotensa jälkeen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Nuorisovaihdon sertifiointi</a:t>
            </a:r>
          </a:p>
          <a:p>
            <a:r>
              <a:rPr lang="fi-FI" sz="2000" kern="0" dirty="0"/>
              <a:t>Suomen Rotary ry nuorisovaihdon monipiiri 1385-1430 on sertifioitu </a:t>
            </a:r>
            <a:r>
              <a:rPr lang="fi-FI" sz="2000" kern="0" dirty="0" err="1"/>
              <a:t>RI:n</a:t>
            </a:r>
            <a:r>
              <a:rPr lang="fi-FI" sz="2000" kern="0" dirty="0"/>
              <a:t> toimesta =&gt; kaikki Suomen piirit saavat osallistua Rotaryn nuorisovaihto-ohjelmiin</a:t>
            </a:r>
          </a:p>
          <a:p>
            <a:r>
              <a:rPr lang="fi-FI" sz="2000" kern="0" dirty="0"/>
              <a:t>Samanlainen toimintatapa joka puolella maailmaa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02076-CD2A-A799-6453-F22B47164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039DE00F-D6DF-1B41-17D8-0B0D09F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1196752"/>
            <a:ext cx="8382000" cy="432048"/>
          </a:xfrm>
        </p:spPr>
        <p:txBody>
          <a:bodyPr/>
          <a:lstStyle/>
          <a:p>
            <a:r>
              <a:rPr lang="fi-FI" sz="2000" dirty="0"/>
              <a:t>Rotaryklubi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6584D014-453A-3090-4177-BADE0792F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28800"/>
            <a:ext cx="8382000" cy="4467200"/>
          </a:xfrm>
        </p:spPr>
        <p:txBody>
          <a:bodyPr/>
          <a:lstStyle/>
          <a:p>
            <a:r>
              <a:rPr lang="fi-FI" sz="1800" dirty="0"/>
              <a:t>Nuorisovaihtovastaava tai kummi pitää yhteyttä vähintään kerran kuussa, NVA tai kummi on tavoitettavissa 24/7</a:t>
            </a:r>
          </a:p>
          <a:p>
            <a:r>
              <a:rPr lang="fi-FI" sz="1800" dirty="0"/>
              <a:t>Maksaa kk-maksun ja koulukulut</a:t>
            </a:r>
          </a:p>
          <a:p>
            <a:r>
              <a:rPr lang="fi-FI" sz="1800" dirty="0"/>
              <a:t>Suositellaan NV-tiimin perustamista</a:t>
            </a:r>
          </a:p>
          <a:p>
            <a:pPr lvl="1"/>
            <a:r>
              <a:rPr lang="fi-FI" sz="1400" dirty="0"/>
              <a:t>Aktivoi klubijäseniä oppilaan ohjelmaan</a:t>
            </a:r>
          </a:p>
          <a:p>
            <a:pPr lvl="1"/>
            <a:r>
              <a:rPr lang="fi-FI" sz="1400" dirty="0"/>
              <a:t>Seuraa ja auttaa koulunkäynnissä</a:t>
            </a:r>
          </a:p>
          <a:p>
            <a:pPr lvl="1"/>
            <a:r>
              <a:rPr lang="fi-FI" sz="1400" dirty="0"/>
              <a:t>Sopii ja valvoo perheiden vaihdot</a:t>
            </a:r>
          </a:p>
          <a:p>
            <a:pPr lvl="1"/>
            <a:r>
              <a:rPr lang="fi-FI" sz="1400" dirty="0"/>
              <a:t>Informoi tarvittaessa oppilaan omaa perhettä, kirjeenvaihtajaa jne.</a:t>
            </a:r>
          </a:p>
          <a:p>
            <a:r>
              <a:rPr lang="fi-FI" sz="1800" dirty="0"/>
              <a:t>Oppilas käy Rotarykokouksissa vähintään kuukausittain, pitää tulo- ja lähtöesitelmän</a:t>
            </a:r>
          </a:p>
          <a:p>
            <a:pPr marL="0" indent="0">
              <a:buNone/>
            </a:pPr>
            <a:r>
              <a:rPr lang="fi-FI" sz="2000" dirty="0"/>
              <a:t>Isäntäperhe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Vuosivaihto-oppilaalla on 2-4 isäntäperhettä vuoden aikana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Esittää selvästi perheen odotukset ja säännöt oppilaalle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Kohtelee oppilasta kuin omaa lastaan, tarjoaa kodin kaukana kotoa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huone tai yksityinen nurkkaus ja ateriat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F157D-FA1F-96EA-141F-1D4184667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Sivu</a:t>
            </a:r>
            <a:r>
              <a:rPr lang="en-US"/>
              <a:t> </a:t>
            </a:r>
            <a:fld id="{600DB198-963E-4D6B-8714-B0C072DB484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ulevan klubipresidentin (President Elect)&amp;#x0D;&amp;#x0A;VALMISTAUTUMINEN PETS:iin&amp;#x0D;&amp;#x0A;&amp;quot;&quot;/&gt;&lt;property id=&quot;20307&quot; value=&quot;272&quot;/&gt;&lt;/object&gt;&lt;object type=&quot;3&quot; unique_id=&quot;10005&quot;&gt;&lt;property id=&quot;20148&quot; value=&quot;5&quot;/&gt;&lt;property id=&quot;20300&quot; value=&quot;Slide 2 - &amp;quot;Sisällysluettelo&amp;quot;&quot;/&gt;&lt;property id=&quot;20307&quot; value=&quot;289&quot;/&gt;&lt;/object&gt;&lt;object type=&quot;3&quot; unique_id=&quot;10006&quot;&gt;&lt;property id=&quot;20148&quot; value=&quot;5&quot;/&gt;&lt;property id=&quot;20300&quot; value=&quot;Slide 3 - &amp;quot;Tarvittavat ohjelmat ja salasanat&amp;quot;&quot;/&gt;&lt;property id=&quot;20307&quot; value=&quot;290&quot;/&gt;&lt;/object&gt;&lt;object type=&quot;3&quot; unique_id=&quot;10007&quot;&gt;&lt;property id=&quot;20148&quot; value=&quot;5&quot;/&gt;&lt;property id=&quot;20300&quot; value=&quot;Slide 4 - &amp;quot;PETSin tarkoitus &amp;quot;&quot;/&gt;&lt;property id=&quot;20307&quot; value=&quot;278&quot;/&gt;&lt;/object&gt;&lt;object type=&quot;3&quot; unique_id=&quot;10008&quot;&gt;&lt;property id=&quot;20148&quot; value=&quot;5&quot;/&gt;&lt;property id=&quot;20300&quot; value=&quot;Slide 5 - &amp;quot;Keskeisiä koulutuksessa käsiteltäviä asioita  &amp;quot;&quot;/&gt;&lt;property id=&quot;20307&quot; value=&quot;279&quot;/&gt;&lt;/object&gt;&lt;object type=&quot;3&quot; unique_id=&quot;10009&quot;&gt;&lt;property id=&quot;20148&quot; value=&quot;5&quot;/&gt;&lt;property id=&quot;20300&quot; value=&quot;Slide 6 - &amp;quot;PETSin merkitys &amp;quot;&quot;/&gt;&lt;property id=&quot;20307&quot; value=&quot;280&quot;/&gt;&lt;/object&gt;&lt;object type=&quot;3&quot; unique_id=&quot;10010&quot;&gt;&lt;property id=&quot;20148&quot; value=&quot;5&quot;/&gt;&lt;property id=&quot;20300&quot; value=&quot;Slide 7 - &amp;quot;Valmistautumista tukevaa materiaalia&amp;quot;&quot;/&gt;&lt;property id=&quot;20307&quot; value=&quot;281&quot;/&gt;&lt;/object&gt;&lt;object type=&quot;3&quot; unique_id=&quot;10011&quot;&gt;&lt;property id=&quot;20148&quot; value=&quot;5&quot;/&gt;&lt;property id=&quot;20300&quot; value=&quot;Slide 8 - &amp;quot;Klubin presidentin opaskirja&amp;quot;&quot;/&gt;&lt;property id=&quot;20307&quot; value=&quot;282&quot;/&gt;&lt;/object&gt;&lt;object type=&quot;3&quot; unique_id=&quot;10012&quot;&gt;&lt;property id=&quot;20148&quot; value=&quot;5&quot;/&gt;&lt;property id=&quot;20300&quot; value=&quot;Slide 9 - &amp;quot;Oman klubin tavoitteet &amp;quot;&quot;/&gt;&lt;property id=&quot;20307&quot; value=&quot;284&quot;/&gt;&lt;/object&gt;&lt;object type=&quot;3&quot; unique_id=&quot;10013&quot;&gt;&lt;property id=&quot;20148&quot; value=&quot;5&quot;/&gt;&lt;property id=&quot;20300&quot; value=&quot;Slide 10 - &amp;quot;Klubisi tila&amp;quot;&quot;/&gt;&lt;property id=&quot;20307&quot; value=&quot;285&quot;/&gt;&lt;/object&gt;&lt;object type=&quot;3&quot; unique_id=&quot;10014&quot;&gt;&lt;property id=&quot;20148&quot; value=&quot;5&quot;/&gt;&lt;property id=&quot;20300&quot; value=&quot;Slide 11 - &amp;quot;Tavoitteiden asettaminen&amp;quot;&quot;/&gt;&lt;property id=&quot;20307&quot; value=&quot;286&quot;/&gt;&lt;/object&gt;&lt;object type=&quot;3&quot; unique_id=&quot;10015&quot;&gt;&lt;property id=&quot;20148&quot; value=&quot;5&quot;/&gt;&lt;property id=&quot;20300&quot; value=&quot;Slide 12 - &amp;quot;Piirin tuki 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-bildmall_2007-08">
  <a:themeElements>
    <a:clrScheme name="PowerPoint-bildmall_2007-08 6">
      <a:dk1>
        <a:srgbClr val="1B3753"/>
      </a:dk1>
      <a:lt1>
        <a:srgbClr val="EAEAEA"/>
      </a:lt1>
      <a:dk2>
        <a:srgbClr val="336699"/>
      </a:dk2>
      <a:lt2>
        <a:srgbClr val="FFFFCC"/>
      </a:lt2>
      <a:accent1>
        <a:srgbClr val="BA8E46"/>
      </a:accent1>
      <a:accent2>
        <a:srgbClr val="46C0AF"/>
      </a:accent2>
      <a:accent3>
        <a:srgbClr val="ADB8CA"/>
      </a:accent3>
      <a:accent4>
        <a:srgbClr val="C8C8C8"/>
      </a:accent4>
      <a:accent5>
        <a:srgbClr val="D9C6B0"/>
      </a:accent5>
      <a:accent6>
        <a:srgbClr val="3FAE9E"/>
      </a:accent6>
      <a:hlink>
        <a:srgbClr val="93ACC3"/>
      </a:hlink>
      <a:folHlink>
        <a:srgbClr val="7897B4"/>
      </a:folHlink>
    </a:clrScheme>
    <a:fontScheme name="PowerPoint-bildmall_2007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bildmall_2007-08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bildmall_2007-08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bildmall_2007-08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bildmall_2007-08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bildmall_2007-08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bildmall_2007-08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bildmall_2007-08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bildmall_2007-08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5606</TotalTime>
  <Words>561</Words>
  <Application>Microsoft Office PowerPoint</Application>
  <PresentationFormat>A4-paperi (210 x 297 mm)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PowerPoint-bildmall_2007-08</vt:lpstr>
      <vt:lpstr>PowerPoint-esitys</vt:lpstr>
      <vt:lpstr>Rotaryn nuorisovaihto WWW.RYE.FI </vt:lpstr>
      <vt:lpstr>Piirin 1430 nuorisovaihtokomitea:</vt:lpstr>
      <vt:lpstr>Rotary Suomessa ja Virossa</vt:lpstr>
      <vt:lpstr>Monipiiriorganisaatio Suomessa</vt:lpstr>
      <vt:lpstr>Rotaryn nuorisovaihto-ohjelman tarkoitus</vt:lpstr>
      <vt:lpstr>Rotaryn nuorisovaihto-ohjelman tarkoitus</vt:lpstr>
      <vt:lpstr>Rotex</vt:lpstr>
      <vt:lpstr>Rotaryklubi</vt:lpstr>
      <vt:lpstr>Rotary Youth Exchange – Connecting People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Tulevan presidentin valmistautuminen PETS:iin</dc:title>
  <dc:creator>Kyösti Niemelä</dc:creator>
  <dc:description>Materiaali perustuu Seppo Ruosen ja Hannu Savolan epäviralliseen käännökseen Rotary Training Talk sivuilla olevasta diasarjasta  “Preparing for PETS”.</dc:description>
  <cp:lastModifiedBy>Osmo</cp:lastModifiedBy>
  <cp:revision>255</cp:revision>
  <cp:lastPrinted>2018-02-11T18:26:11Z</cp:lastPrinted>
  <dcterms:created xsi:type="dcterms:W3CDTF">2007-02-16T18:55:44Z</dcterms:created>
  <dcterms:modified xsi:type="dcterms:W3CDTF">2025-04-10T05:59:34Z</dcterms:modified>
</cp:coreProperties>
</file>