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otarytoiminnan perusteet: Johdanto maailmanlaajuiseen palvelujärjestöön" id="{C793B425-8BED-4420-9627-A1BF6315031A}">
          <p14:sldIdLst>
            <p14:sldId id="2561"/>
            <p14:sldId id="2562"/>
          </p14:sldIdLst>
        </p14:section>
        <p14:section name="Rotarytoiminnan historia" id="{C869AAD0-771B-44E9-9B4E-7764717164CE}">
          <p14:sldIdLst>
            <p14:sldId id="2563"/>
            <p14:sldId id="2564"/>
            <p14:sldId id="2565"/>
            <p14:sldId id="2566"/>
          </p14:sldIdLst>
        </p14:section>
        <p14:section name="Rotaryklubin rakenne ja organisaatio" id="{DDCCCFDF-E923-41E9-B401-89694965BDB7}">
          <p14:sldIdLst>
            <p14:sldId id="2567"/>
            <p14:sldId id="2568"/>
            <p14:sldId id="2569"/>
            <p14:sldId id="2570"/>
          </p14:sldIdLst>
        </p14:section>
        <p14:section name="Rotarytoiminnan keskeiset arvot ja periaatteet" id="{279D0AAD-B6E2-45EE-9B9A-FD272107EE82}">
          <p14:sldIdLst>
            <p14:sldId id="2571"/>
            <p14:sldId id="2572"/>
            <p14:sldId id="2573"/>
            <p14:sldId id="2574"/>
          </p14:sldIdLst>
        </p14:section>
        <p14:section name="Rotaryn humanitaariset projektit ja ohjelmat" id="{C409E0C0-5EF3-4E4D-BF0F-0490F920C30B}">
          <p14:sldIdLst>
            <p14:sldId id="2575"/>
            <p14:sldId id="2576"/>
            <p14:sldId id="2577"/>
            <p14:sldId id="2578"/>
          </p14:sldIdLst>
        </p14:section>
        <p14:section name="Rotarytoiminnan merkitys ja vaikutus" id="{30DAB589-539C-462C-96FA-74DDAA3759ED}">
          <p14:sldIdLst>
            <p14:sldId id="2579"/>
            <p14:sldId id="2580"/>
            <p14:sldId id="2581"/>
            <p14:sldId id="2582"/>
          </p14:sldIdLst>
        </p14:section>
        <p14:section name="Johtopäätös" id="{64B50CB7-B0E4-4439-A7C6-7D55EC20C391}">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8EBB9-590E-4AC1-8814-AFD16A20DF9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FA1A727A-C4AA-464C-84B2-FD32D4822E19}">
      <dgm:prSet/>
      <dgm:spPr/>
      <dgm:t>
        <a:bodyPr/>
        <a:lstStyle/>
        <a:p>
          <a:pPr>
            <a:lnSpc>
              <a:spcPct val="100000"/>
            </a:lnSpc>
            <a:defRPr b="1"/>
          </a:pPr>
          <a:r>
            <a:rPr lang="fi-FI"/>
            <a:t>Rotarytoiminnan merkitys</a:t>
          </a:r>
          <a:endParaRPr lang="en-US"/>
        </a:p>
      </dgm:t>
    </dgm:pt>
    <dgm:pt modelId="{E5847BDB-D250-444D-8296-A75C3BB21CFF}" type="parTrans" cxnId="{A79C5D14-0784-4D8D-8CF9-4FF4118766A5}">
      <dgm:prSet/>
      <dgm:spPr/>
      <dgm:t>
        <a:bodyPr/>
        <a:lstStyle/>
        <a:p>
          <a:endParaRPr lang="en-US"/>
        </a:p>
      </dgm:t>
    </dgm:pt>
    <dgm:pt modelId="{8C7F3033-86B9-455C-92A4-7E198350A557}" type="sibTrans" cxnId="{A79C5D14-0784-4D8D-8CF9-4FF4118766A5}">
      <dgm:prSet/>
      <dgm:spPr/>
      <dgm:t>
        <a:bodyPr/>
        <a:lstStyle/>
        <a:p>
          <a:pPr>
            <a:lnSpc>
              <a:spcPct val="100000"/>
            </a:lnSpc>
            <a:defRPr b="1"/>
          </a:pPr>
          <a:endParaRPr lang="en-US"/>
        </a:p>
      </dgm:t>
    </dgm:pt>
    <dgm:pt modelId="{F46DEB34-4A2A-4F45-BBC0-5189AE369E9E}">
      <dgm:prSet/>
      <dgm:spPr/>
      <dgm:t>
        <a:bodyPr/>
        <a:lstStyle/>
        <a:p>
          <a:pPr>
            <a:lnSpc>
              <a:spcPct val="100000"/>
            </a:lnSpc>
          </a:pPr>
          <a:r>
            <a:rPr lang="fi-FI"/>
            <a:t>Rotarytoiminta tarjoaa jäsenilleen mahdollisuuden osallistua merkityksellisiin projekteihin ja vaikuttaa positiivisesti yhteiskuntaan.</a:t>
          </a:r>
          <a:endParaRPr lang="en-US"/>
        </a:p>
      </dgm:t>
    </dgm:pt>
    <dgm:pt modelId="{AC661FAA-B23D-48AD-893D-9CE9D572B128}" type="parTrans" cxnId="{291CA246-9349-40BF-AEBE-FB4AB19E4D89}">
      <dgm:prSet/>
      <dgm:spPr/>
      <dgm:t>
        <a:bodyPr/>
        <a:lstStyle/>
        <a:p>
          <a:endParaRPr lang="en-US"/>
        </a:p>
      </dgm:t>
    </dgm:pt>
    <dgm:pt modelId="{B4A0EBA7-C5FC-4204-9F55-C45BD1619236}" type="sibTrans" cxnId="{291CA246-9349-40BF-AEBE-FB4AB19E4D89}">
      <dgm:prSet/>
      <dgm:spPr/>
      <dgm:t>
        <a:bodyPr/>
        <a:lstStyle/>
        <a:p>
          <a:endParaRPr lang="en-US"/>
        </a:p>
      </dgm:t>
    </dgm:pt>
    <dgm:pt modelId="{400BF805-312B-4E6E-9FE8-BFBF256EC479}">
      <dgm:prSet/>
      <dgm:spPr/>
      <dgm:t>
        <a:bodyPr/>
        <a:lstStyle/>
        <a:p>
          <a:pPr>
            <a:lnSpc>
              <a:spcPct val="100000"/>
            </a:lnSpc>
            <a:defRPr b="1"/>
          </a:pPr>
          <a:r>
            <a:rPr lang="fi-FI"/>
            <a:t>Historia ja arvot</a:t>
          </a:r>
          <a:endParaRPr lang="en-US"/>
        </a:p>
      </dgm:t>
    </dgm:pt>
    <dgm:pt modelId="{C2C7AEE7-9E6E-494E-A1C6-2D14BEBA289B}" type="parTrans" cxnId="{9A00BC70-B502-4386-980F-E0221292A630}">
      <dgm:prSet/>
      <dgm:spPr/>
      <dgm:t>
        <a:bodyPr/>
        <a:lstStyle/>
        <a:p>
          <a:endParaRPr lang="en-US"/>
        </a:p>
      </dgm:t>
    </dgm:pt>
    <dgm:pt modelId="{D279F76E-51B1-429A-857F-866A4D7944D5}" type="sibTrans" cxnId="{9A00BC70-B502-4386-980F-E0221292A630}">
      <dgm:prSet/>
      <dgm:spPr/>
      <dgm:t>
        <a:bodyPr/>
        <a:lstStyle/>
        <a:p>
          <a:pPr>
            <a:lnSpc>
              <a:spcPct val="100000"/>
            </a:lnSpc>
            <a:defRPr b="1"/>
          </a:pPr>
          <a:endParaRPr lang="en-US"/>
        </a:p>
      </dgm:t>
    </dgm:pt>
    <dgm:pt modelId="{2C4F63BF-21FA-49F4-A9F7-74424FDBD5DB}">
      <dgm:prSet/>
      <dgm:spPr/>
      <dgm:t>
        <a:bodyPr/>
        <a:lstStyle/>
        <a:p>
          <a:pPr>
            <a:lnSpc>
              <a:spcPct val="100000"/>
            </a:lnSpc>
          </a:pPr>
          <a:r>
            <a:rPr lang="fi-FI"/>
            <a:t>Rotaryn pitkä historia ja arvot, kuten ystävyys ja palvelu, ovat keskeisiä järjestön toiminnassa ja perinteissä.</a:t>
          </a:r>
          <a:endParaRPr lang="en-US"/>
        </a:p>
      </dgm:t>
    </dgm:pt>
    <dgm:pt modelId="{96FDC234-EE53-4008-9ED6-F038331073AA}" type="parTrans" cxnId="{75681365-37ED-4FB0-B4FE-3FEA0C5F689F}">
      <dgm:prSet/>
      <dgm:spPr/>
      <dgm:t>
        <a:bodyPr/>
        <a:lstStyle/>
        <a:p>
          <a:endParaRPr lang="en-US"/>
        </a:p>
      </dgm:t>
    </dgm:pt>
    <dgm:pt modelId="{363BD31E-8EF2-4612-9206-93200B2E8D59}" type="sibTrans" cxnId="{75681365-37ED-4FB0-B4FE-3FEA0C5F689F}">
      <dgm:prSet/>
      <dgm:spPr/>
      <dgm:t>
        <a:bodyPr/>
        <a:lstStyle/>
        <a:p>
          <a:endParaRPr lang="en-US"/>
        </a:p>
      </dgm:t>
    </dgm:pt>
    <dgm:pt modelId="{47311CDC-F716-42D4-8751-241B19BDFED7}">
      <dgm:prSet/>
      <dgm:spPr/>
      <dgm:t>
        <a:bodyPr/>
        <a:lstStyle/>
        <a:p>
          <a:pPr>
            <a:lnSpc>
              <a:spcPct val="100000"/>
            </a:lnSpc>
            <a:defRPr b="1"/>
          </a:pPr>
          <a:r>
            <a:rPr lang="fi-FI"/>
            <a:t>Humanitaariset projektit</a:t>
          </a:r>
          <a:endParaRPr lang="en-US"/>
        </a:p>
      </dgm:t>
    </dgm:pt>
    <dgm:pt modelId="{53975226-C7A5-4C7C-95BB-84977CD375D1}" type="parTrans" cxnId="{198A3DE0-EE88-4F74-B55F-5F2299F81C45}">
      <dgm:prSet/>
      <dgm:spPr/>
      <dgm:t>
        <a:bodyPr/>
        <a:lstStyle/>
        <a:p>
          <a:endParaRPr lang="en-US"/>
        </a:p>
      </dgm:t>
    </dgm:pt>
    <dgm:pt modelId="{87409759-FFFA-49A3-8DB2-748BF8CFA888}" type="sibTrans" cxnId="{198A3DE0-EE88-4F74-B55F-5F2299F81C45}">
      <dgm:prSet/>
      <dgm:spPr/>
      <dgm:t>
        <a:bodyPr/>
        <a:lstStyle/>
        <a:p>
          <a:endParaRPr lang="en-US"/>
        </a:p>
      </dgm:t>
    </dgm:pt>
    <dgm:pt modelId="{5904AD27-B9B2-4E13-A9BB-BD8F15B1B3BC}">
      <dgm:prSet/>
      <dgm:spPr/>
      <dgm:t>
        <a:bodyPr/>
        <a:lstStyle/>
        <a:p>
          <a:pPr>
            <a:lnSpc>
              <a:spcPct val="100000"/>
            </a:lnSpc>
          </a:pPr>
          <a:r>
            <a:rPr lang="fi-FI"/>
            <a:t>Rotaryn humanitaariset projektit eri puolilla maailmaa auttavat parantamaan elämää ja tukemaan kehitystä erilaisilla alueilla.</a:t>
          </a:r>
          <a:endParaRPr lang="en-US"/>
        </a:p>
      </dgm:t>
    </dgm:pt>
    <dgm:pt modelId="{60FC9D14-0779-4595-8D44-8EB540B67C25}" type="parTrans" cxnId="{B50693C3-6FC3-439F-8A68-B512D0B4334A}">
      <dgm:prSet/>
      <dgm:spPr/>
      <dgm:t>
        <a:bodyPr/>
        <a:lstStyle/>
        <a:p>
          <a:endParaRPr lang="en-US"/>
        </a:p>
      </dgm:t>
    </dgm:pt>
    <dgm:pt modelId="{FE503EDF-157D-4F5E-8302-68320E1BE4C5}" type="sibTrans" cxnId="{B50693C3-6FC3-439F-8A68-B512D0B4334A}">
      <dgm:prSet/>
      <dgm:spPr/>
      <dgm:t>
        <a:bodyPr/>
        <a:lstStyle/>
        <a:p>
          <a:endParaRPr lang="en-US"/>
        </a:p>
      </dgm:t>
    </dgm:pt>
    <dgm:pt modelId="{FF1EED21-6B79-44CD-847C-69F78DA5B035}" type="pres">
      <dgm:prSet presAssocID="{0A68EBB9-590E-4AC1-8814-AFD16A20DF9E}" presName="Name0" presStyleCnt="0">
        <dgm:presLayoutVars>
          <dgm:dir/>
          <dgm:resizeHandles val="exact"/>
        </dgm:presLayoutVars>
      </dgm:prSet>
      <dgm:spPr/>
    </dgm:pt>
    <dgm:pt modelId="{5E14AEB2-4E3A-401D-B070-F8A41A750A5F}" type="pres">
      <dgm:prSet presAssocID="{FA1A727A-C4AA-464C-84B2-FD32D4822E19}" presName="compNode" presStyleCnt="0"/>
      <dgm:spPr/>
    </dgm:pt>
    <dgm:pt modelId="{DFD2ABF1-34D0-427D-8B35-C1C18F1446DB}" type="pres">
      <dgm:prSet presAssocID="{FA1A727A-C4AA-464C-84B2-FD32D4822E19}" presName="pictRect" presStyleLbl="revTx" presStyleIdx="0" presStyleCnt="6">
        <dgm:presLayoutVars>
          <dgm:chMax val="0"/>
          <dgm:bulletEnabled/>
        </dgm:presLayoutVars>
      </dgm:prSet>
      <dgm:spPr/>
    </dgm:pt>
    <dgm:pt modelId="{D263087E-8DA5-4381-9071-1048F9B267CD}" type="pres">
      <dgm:prSet presAssocID="{FA1A727A-C4AA-464C-84B2-FD32D4822E19}" presName="textRect" presStyleLbl="revTx" presStyleIdx="1" presStyleCnt="6">
        <dgm:presLayoutVars>
          <dgm:bulletEnabled/>
        </dgm:presLayoutVars>
      </dgm:prSet>
      <dgm:spPr/>
    </dgm:pt>
    <dgm:pt modelId="{1B90DF57-601C-4EB4-872C-D1F38C64B493}" type="pres">
      <dgm:prSet presAssocID="{8C7F3033-86B9-455C-92A4-7E198350A557}" presName="sibTrans" presStyleLbl="sibTrans2D1" presStyleIdx="0" presStyleCnt="0"/>
      <dgm:spPr/>
    </dgm:pt>
    <dgm:pt modelId="{7C429E58-96E8-4887-B8DF-7F4B9D7F7027}" type="pres">
      <dgm:prSet presAssocID="{400BF805-312B-4E6E-9FE8-BFBF256EC479}" presName="compNode" presStyleCnt="0"/>
      <dgm:spPr/>
    </dgm:pt>
    <dgm:pt modelId="{F35D4CFD-56AE-430E-A0D0-B94299FCBAA0}" type="pres">
      <dgm:prSet presAssocID="{400BF805-312B-4E6E-9FE8-BFBF256EC479}" presName="pictRect" presStyleLbl="revTx" presStyleIdx="2" presStyleCnt="6">
        <dgm:presLayoutVars>
          <dgm:chMax val="0"/>
          <dgm:bulletEnabled/>
        </dgm:presLayoutVars>
      </dgm:prSet>
      <dgm:spPr/>
    </dgm:pt>
    <dgm:pt modelId="{0BBE564A-99CE-41CD-A8EC-08E27C9ADAE8}" type="pres">
      <dgm:prSet presAssocID="{400BF805-312B-4E6E-9FE8-BFBF256EC479}" presName="textRect" presStyleLbl="revTx" presStyleIdx="3" presStyleCnt="6">
        <dgm:presLayoutVars>
          <dgm:bulletEnabled/>
        </dgm:presLayoutVars>
      </dgm:prSet>
      <dgm:spPr/>
    </dgm:pt>
    <dgm:pt modelId="{A76C404E-C154-4DAD-A999-ADF19F1531FC}" type="pres">
      <dgm:prSet presAssocID="{D279F76E-51B1-429A-857F-866A4D7944D5}" presName="sibTrans" presStyleLbl="sibTrans2D1" presStyleIdx="0" presStyleCnt="0"/>
      <dgm:spPr/>
    </dgm:pt>
    <dgm:pt modelId="{E42C73DB-319A-4F34-B552-9B449233C091}" type="pres">
      <dgm:prSet presAssocID="{47311CDC-F716-42D4-8751-241B19BDFED7}" presName="compNode" presStyleCnt="0"/>
      <dgm:spPr/>
    </dgm:pt>
    <dgm:pt modelId="{4642E084-4CFB-4D90-A54B-233973043FF8}" type="pres">
      <dgm:prSet presAssocID="{47311CDC-F716-42D4-8751-241B19BDFED7}" presName="pictRect" presStyleLbl="revTx" presStyleIdx="4" presStyleCnt="6">
        <dgm:presLayoutVars>
          <dgm:chMax val="0"/>
          <dgm:bulletEnabled/>
        </dgm:presLayoutVars>
      </dgm:prSet>
      <dgm:spPr/>
    </dgm:pt>
    <dgm:pt modelId="{35A5CDB0-86A1-4A38-9589-74D49DCB96CE}" type="pres">
      <dgm:prSet presAssocID="{47311CDC-F716-42D4-8751-241B19BDFED7}" presName="textRect" presStyleLbl="revTx" presStyleIdx="5" presStyleCnt="6">
        <dgm:presLayoutVars>
          <dgm:bulletEnabled/>
        </dgm:presLayoutVars>
      </dgm:prSet>
      <dgm:spPr/>
    </dgm:pt>
  </dgm:ptLst>
  <dgm:cxnLst>
    <dgm:cxn modelId="{A79C5D14-0784-4D8D-8CF9-4FF4118766A5}" srcId="{0A68EBB9-590E-4AC1-8814-AFD16A20DF9E}" destId="{FA1A727A-C4AA-464C-84B2-FD32D4822E19}" srcOrd="0" destOrd="0" parTransId="{E5847BDB-D250-444D-8296-A75C3BB21CFF}" sibTransId="{8C7F3033-86B9-455C-92A4-7E198350A557}"/>
    <dgm:cxn modelId="{B080F615-70C8-4411-9C8C-49B503D5EAC5}" type="presOf" srcId="{8C7F3033-86B9-455C-92A4-7E198350A557}" destId="{1B90DF57-601C-4EB4-872C-D1F38C64B493}" srcOrd="0" destOrd="0" presId="urn:microsoft.com/office/officeart/2024/3/layout/hArchList1"/>
    <dgm:cxn modelId="{EF7E5A16-CBE6-4F50-87D8-63ADBE5BF850}" type="presOf" srcId="{FA1A727A-C4AA-464C-84B2-FD32D4822E19}" destId="{DFD2ABF1-34D0-427D-8B35-C1C18F1446DB}" srcOrd="0" destOrd="0" presId="urn:microsoft.com/office/officeart/2024/3/layout/hArchList1"/>
    <dgm:cxn modelId="{930DB320-8996-4920-A3E1-F5DFC27DF583}" type="presOf" srcId="{D279F76E-51B1-429A-857F-866A4D7944D5}" destId="{A76C404E-C154-4DAD-A999-ADF19F1531FC}" srcOrd="0" destOrd="0" presId="urn:microsoft.com/office/officeart/2024/3/layout/hArchList1"/>
    <dgm:cxn modelId="{AD697C61-2617-4AA9-B3EB-3EE7537CB39D}" type="presOf" srcId="{5904AD27-B9B2-4E13-A9BB-BD8F15B1B3BC}" destId="{35A5CDB0-86A1-4A38-9589-74D49DCB96CE}" srcOrd="0" destOrd="0" presId="urn:microsoft.com/office/officeart/2024/3/layout/hArchList1"/>
    <dgm:cxn modelId="{75681365-37ED-4FB0-B4FE-3FEA0C5F689F}" srcId="{400BF805-312B-4E6E-9FE8-BFBF256EC479}" destId="{2C4F63BF-21FA-49F4-A9F7-74424FDBD5DB}" srcOrd="0" destOrd="0" parTransId="{96FDC234-EE53-4008-9ED6-F038331073AA}" sibTransId="{363BD31E-8EF2-4612-9206-93200B2E8D59}"/>
    <dgm:cxn modelId="{291CA246-9349-40BF-AEBE-FB4AB19E4D89}" srcId="{FA1A727A-C4AA-464C-84B2-FD32D4822E19}" destId="{F46DEB34-4A2A-4F45-BBC0-5189AE369E9E}" srcOrd="0" destOrd="0" parTransId="{AC661FAA-B23D-48AD-893D-9CE9D572B128}" sibTransId="{B4A0EBA7-C5FC-4204-9F55-C45BD1619236}"/>
    <dgm:cxn modelId="{9A00BC70-B502-4386-980F-E0221292A630}" srcId="{0A68EBB9-590E-4AC1-8814-AFD16A20DF9E}" destId="{400BF805-312B-4E6E-9FE8-BFBF256EC479}" srcOrd="1" destOrd="0" parTransId="{C2C7AEE7-9E6E-494E-A1C6-2D14BEBA289B}" sibTransId="{D279F76E-51B1-429A-857F-866A4D7944D5}"/>
    <dgm:cxn modelId="{B50693C3-6FC3-439F-8A68-B512D0B4334A}" srcId="{47311CDC-F716-42D4-8751-241B19BDFED7}" destId="{5904AD27-B9B2-4E13-A9BB-BD8F15B1B3BC}" srcOrd="0" destOrd="0" parTransId="{60FC9D14-0779-4595-8D44-8EB540B67C25}" sibTransId="{FE503EDF-157D-4F5E-8302-68320E1BE4C5}"/>
    <dgm:cxn modelId="{FDC071DD-B8F5-4991-8419-803FBE1C82A1}" type="presOf" srcId="{400BF805-312B-4E6E-9FE8-BFBF256EC479}" destId="{F35D4CFD-56AE-430E-A0D0-B94299FCBAA0}" srcOrd="0" destOrd="0" presId="urn:microsoft.com/office/officeart/2024/3/layout/hArchList1"/>
    <dgm:cxn modelId="{198A3DE0-EE88-4F74-B55F-5F2299F81C45}" srcId="{0A68EBB9-590E-4AC1-8814-AFD16A20DF9E}" destId="{47311CDC-F716-42D4-8751-241B19BDFED7}" srcOrd="2" destOrd="0" parTransId="{53975226-C7A5-4C7C-95BB-84977CD375D1}" sibTransId="{87409759-FFFA-49A3-8DB2-748BF8CFA888}"/>
    <dgm:cxn modelId="{8D7683E2-A501-4811-83BF-66A67BB5E862}" type="presOf" srcId="{2C4F63BF-21FA-49F4-A9F7-74424FDBD5DB}" destId="{0BBE564A-99CE-41CD-A8EC-08E27C9ADAE8}" srcOrd="0" destOrd="0" presId="urn:microsoft.com/office/officeart/2024/3/layout/hArchList1"/>
    <dgm:cxn modelId="{5C54C7E4-A2C3-48D1-BD34-71DBD746DFF1}" type="presOf" srcId="{0A68EBB9-590E-4AC1-8814-AFD16A20DF9E}" destId="{FF1EED21-6B79-44CD-847C-69F78DA5B035}" srcOrd="0" destOrd="0" presId="urn:microsoft.com/office/officeart/2024/3/layout/hArchList1"/>
    <dgm:cxn modelId="{1754F6F9-C2A5-4F8D-BBE8-00FCEE317DBB}" type="presOf" srcId="{F46DEB34-4A2A-4F45-BBC0-5189AE369E9E}" destId="{D263087E-8DA5-4381-9071-1048F9B267CD}" srcOrd="0" destOrd="0" presId="urn:microsoft.com/office/officeart/2024/3/layout/hArchList1"/>
    <dgm:cxn modelId="{AE159FFD-9E8D-468B-B981-E6568506D586}" type="presOf" srcId="{47311CDC-F716-42D4-8751-241B19BDFED7}" destId="{4642E084-4CFB-4D90-A54B-233973043FF8}" srcOrd="0" destOrd="0" presId="urn:microsoft.com/office/officeart/2024/3/layout/hArchList1"/>
    <dgm:cxn modelId="{CF87BA07-0F28-479D-8697-A75F74073CA9}" type="presParOf" srcId="{FF1EED21-6B79-44CD-847C-69F78DA5B035}" destId="{5E14AEB2-4E3A-401D-B070-F8A41A750A5F}" srcOrd="0" destOrd="0" presId="urn:microsoft.com/office/officeart/2024/3/layout/hArchList1"/>
    <dgm:cxn modelId="{1CC9559B-C841-404E-B8D8-93A097E8AEBD}" type="presParOf" srcId="{5E14AEB2-4E3A-401D-B070-F8A41A750A5F}" destId="{DFD2ABF1-34D0-427D-8B35-C1C18F1446DB}" srcOrd="0" destOrd="0" presId="urn:microsoft.com/office/officeart/2024/3/layout/hArchList1"/>
    <dgm:cxn modelId="{E027934F-5E43-4225-B098-8562E0E08EB7}" type="presParOf" srcId="{5E14AEB2-4E3A-401D-B070-F8A41A750A5F}" destId="{D263087E-8DA5-4381-9071-1048F9B267CD}" srcOrd="1" destOrd="0" presId="urn:microsoft.com/office/officeart/2024/3/layout/hArchList1"/>
    <dgm:cxn modelId="{F698137E-4249-4510-AB96-0BF23154126C}" type="presParOf" srcId="{FF1EED21-6B79-44CD-847C-69F78DA5B035}" destId="{1B90DF57-601C-4EB4-872C-D1F38C64B493}" srcOrd="1" destOrd="0" presId="urn:microsoft.com/office/officeart/2024/3/layout/hArchList1"/>
    <dgm:cxn modelId="{C1055E97-75B4-4E42-960B-7B4B279DEA4A}" type="presParOf" srcId="{FF1EED21-6B79-44CD-847C-69F78DA5B035}" destId="{7C429E58-96E8-4887-B8DF-7F4B9D7F7027}" srcOrd="2" destOrd="0" presId="urn:microsoft.com/office/officeart/2024/3/layout/hArchList1"/>
    <dgm:cxn modelId="{467DA48B-E7F6-4E43-8093-BC0365423489}" type="presParOf" srcId="{7C429E58-96E8-4887-B8DF-7F4B9D7F7027}" destId="{F35D4CFD-56AE-430E-A0D0-B94299FCBAA0}" srcOrd="0" destOrd="0" presId="urn:microsoft.com/office/officeart/2024/3/layout/hArchList1"/>
    <dgm:cxn modelId="{64E6957F-6148-4121-9B91-77A24D0D0BFA}" type="presParOf" srcId="{7C429E58-96E8-4887-B8DF-7F4B9D7F7027}" destId="{0BBE564A-99CE-41CD-A8EC-08E27C9ADAE8}" srcOrd="1" destOrd="0" presId="urn:microsoft.com/office/officeart/2024/3/layout/hArchList1"/>
    <dgm:cxn modelId="{AA3C0C2F-CEB4-4677-BCC5-B973CCC578E2}" type="presParOf" srcId="{FF1EED21-6B79-44CD-847C-69F78DA5B035}" destId="{A76C404E-C154-4DAD-A999-ADF19F1531FC}" srcOrd="3" destOrd="0" presId="urn:microsoft.com/office/officeart/2024/3/layout/hArchList1"/>
    <dgm:cxn modelId="{045D2221-FA90-42A7-8921-70098BED7213}" type="presParOf" srcId="{FF1EED21-6B79-44CD-847C-69F78DA5B035}" destId="{E42C73DB-319A-4F34-B552-9B449233C091}" srcOrd="4" destOrd="0" presId="urn:microsoft.com/office/officeart/2024/3/layout/hArchList1"/>
    <dgm:cxn modelId="{006D6A7B-3CB5-4771-B394-C91C0F23847D}" type="presParOf" srcId="{E42C73DB-319A-4F34-B552-9B449233C091}" destId="{4642E084-4CFB-4D90-A54B-233973043FF8}" srcOrd="0" destOrd="0" presId="urn:microsoft.com/office/officeart/2024/3/layout/hArchList1"/>
    <dgm:cxn modelId="{7ED5715C-CE01-47C0-B568-9E5BDF16465A}" type="presParOf" srcId="{E42C73DB-319A-4F34-B552-9B449233C091}" destId="{35A5CDB0-86A1-4A38-9589-74D49DCB96CE}"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2ABF1-34D0-427D-8B35-C1C18F1446DB}">
      <dsp:nvSpPr>
        <dsp:cNvPr id="0" name=""/>
        <dsp:cNvSpPr/>
      </dsp:nvSpPr>
      <dsp:spPr>
        <a:xfrm>
          <a:off x="0"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i-FI" sz="1800" kern="1200"/>
            <a:t>Rotarytoiminnan merkitys</a:t>
          </a:r>
          <a:endParaRPr lang="en-US" sz="1800" kern="1200"/>
        </a:p>
      </dsp:txBody>
      <dsp:txXfrm>
        <a:off x="0" y="0"/>
        <a:ext cx="3377565" cy="320182"/>
      </dsp:txXfrm>
    </dsp:sp>
    <dsp:sp modelId="{D263087E-8DA5-4381-9071-1048F9B267CD}">
      <dsp:nvSpPr>
        <dsp:cNvPr id="0" name=""/>
        <dsp:cNvSpPr/>
      </dsp:nvSpPr>
      <dsp:spPr>
        <a:xfrm>
          <a:off x="0"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i-FI" sz="1400" kern="1200"/>
            <a:t>Rotarytoiminta tarjoaa jäsenilleen mahdollisuuden osallistua merkityksellisiin projekteihin ja vaikuttaa positiivisesti yhteiskuntaan.</a:t>
          </a:r>
          <a:endParaRPr lang="en-US" sz="1400" kern="1200"/>
        </a:p>
      </dsp:txBody>
      <dsp:txXfrm>
        <a:off x="0" y="320182"/>
        <a:ext cx="3377565" cy="2135895"/>
      </dsp:txXfrm>
    </dsp:sp>
    <dsp:sp modelId="{F35D4CFD-56AE-430E-A0D0-B94299FCBAA0}">
      <dsp:nvSpPr>
        <dsp:cNvPr id="0" name=""/>
        <dsp:cNvSpPr/>
      </dsp:nvSpPr>
      <dsp:spPr>
        <a:xfrm>
          <a:off x="3715321"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i-FI" sz="1800" kern="1200"/>
            <a:t>Historia ja arvot</a:t>
          </a:r>
          <a:endParaRPr lang="en-US" sz="1800" kern="1200"/>
        </a:p>
      </dsp:txBody>
      <dsp:txXfrm>
        <a:off x="3715321" y="0"/>
        <a:ext cx="3377565" cy="320182"/>
      </dsp:txXfrm>
    </dsp:sp>
    <dsp:sp modelId="{0BBE564A-99CE-41CD-A8EC-08E27C9ADAE8}">
      <dsp:nvSpPr>
        <dsp:cNvPr id="0" name=""/>
        <dsp:cNvSpPr/>
      </dsp:nvSpPr>
      <dsp:spPr>
        <a:xfrm>
          <a:off x="3715321"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i-FI" sz="1400" kern="1200"/>
            <a:t>Rotaryn pitkä historia ja arvot, kuten ystävyys ja palvelu, ovat keskeisiä järjestön toiminnassa ja perinteissä.</a:t>
          </a:r>
          <a:endParaRPr lang="en-US" sz="1400" kern="1200"/>
        </a:p>
      </dsp:txBody>
      <dsp:txXfrm>
        <a:off x="3715321" y="320182"/>
        <a:ext cx="3377565" cy="2135895"/>
      </dsp:txXfrm>
    </dsp:sp>
    <dsp:sp modelId="{4642E084-4CFB-4D90-A54B-233973043FF8}">
      <dsp:nvSpPr>
        <dsp:cNvPr id="0" name=""/>
        <dsp:cNvSpPr/>
      </dsp:nvSpPr>
      <dsp:spPr>
        <a:xfrm>
          <a:off x="7430643" y="0"/>
          <a:ext cx="3377565" cy="320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fi-FI" sz="1800" kern="1200"/>
            <a:t>Humanitaariset projektit</a:t>
          </a:r>
          <a:endParaRPr lang="en-US" sz="1800" kern="1200"/>
        </a:p>
      </dsp:txBody>
      <dsp:txXfrm>
        <a:off x="7430643" y="0"/>
        <a:ext cx="3377565" cy="320182"/>
      </dsp:txXfrm>
    </dsp:sp>
    <dsp:sp modelId="{35A5CDB0-86A1-4A38-9589-74D49DCB96CE}">
      <dsp:nvSpPr>
        <dsp:cNvPr id="0" name=""/>
        <dsp:cNvSpPr/>
      </dsp:nvSpPr>
      <dsp:spPr>
        <a:xfrm>
          <a:off x="7430643" y="320182"/>
          <a:ext cx="3377565" cy="213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fi-FI" sz="1400" kern="1200"/>
            <a:t>Rotaryn humanitaariset projektit eri puolilla maailmaa auttavat parantamaan elämää ja tukemaan kehitystä erilaisilla alueilla.</a:t>
          </a:r>
          <a:endParaRPr lang="en-US" sz="1400" kern="1200"/>
        </a:p>
      </dsp:txBody>
      <dsp:txXfrm>
        <a:off x="7430643" y="320182"/>
        <a:ext cx="3377565" cy="213589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FBE52-3133-4ACB-BE68-6D419FB5694F}" type="datetimeFigureOut">
              <a:rPr lang="fi-FI" smtClean="0"/>
              <a:t>14.4.2025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A5B14-A3AE-4280-AE06-8C201371A450}" type="slidenum">
              <a:rPr lang="fi-FI" smtClean="0"/>
              <a:t>‹#›</a:t>
            </a:fld>
            <a:endParaRPr lang="fi-FI"/>
          </a:p>
        </p:txBody>
      </p:sp>
    </p:spTree>
    <p:extLst>
      <p:ext uri="{BB962C8B-B14F-4D97-AF65-F5344CB8AC3E}">
        <p14:creationId xmlns:p14="http://schemas.microsoft.com/office/powerpoint/2010/main" val="2825518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Tekoälyn luoma sisältö voi olla virheellistä.
---
Rotary on maailmanlaajuinen palvelujärjestö, joka yhdistää ihmisiä ja yhteisöjä yhteisten päämäärien saavuttamiseksi. Tässä esityksessä tutustumme Rotarytoiminnan historiaan, organisaatioon, keskeisiin arvoihin sekä humanitaarisiin projekteihin ja ohjelmiin.
</a:t>
            </a:r>
          </a:p>
        </p:txBody>
      </p:sp>
      <p:sp>
        <p:nvSpPr>
          <p:cNvPr id="4" name="Dian numeron paikkamerkki 3"/>
          <p:cNvSpPr>
            <a:spLocks noGrp="1"/>
          </p:cNvSpPr>
          <p:nvPr>
            <p:ph type="sldNum" sz="quarter" idx="5"/>
          </p:nvPr>
        </p:nvSpPr>
        <p:spPr/>
        <p:txBody>
          <a:bodyPr/>
          <a:lstStyle/>
          <a:p>
            <a:fld id="{21495DCE-16C4-4C4C-8346-1EB0562011D3}" type="slidenum">
              <a:rPr lang="fi-FI" smtClean="0"/>
              <a:t>1</a:t>
            </a:fld>
            <a:endParaRPr lang="fi-FI"/>
          </a:p>
        </p:txBody>
      </p:sp>
    </p:spTree>
    <p:extLst>
      <p:ext uri="{BB962C8B-B14F-4D97-AF65-F5344CB8AC3E}">
        <p14:creationId xmlns:p14="http://schemas.microsoft.com/office/powerpoint/2010/main" val="2033742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Rotarylla on alueellisia ja kansainvälisiä organisaatioita, kuten Rotary International, joka koordinoi klubien toimintaa maailmanlaajuisesti. Nämä organisaatiot tarjoavat resursseja ja tukea projektien toteuttamiseen ja jäsenten verkostoitumiseen.</a:t>
            </a:r>
          </a:p>
        </p:txBody>
      </p:sp>
      <p:sp>
        <p:nvSpPr>
          <p:cNvPr id="4" name="Dian numeron paikkamerkki 3"/>
          <p:cNvSpPr>
            <a:spLocks noGrp="1"/>
          </p:cNvSpPr>
          <p:nvPr>
            <p:ph type="sldNum" sz="quarter" idx="5"/>
          </p:nvPr>
        </p:nvSpPr>
        <p:spPr/>
        <p:txBody>
          <a:bodyPr/>
          <a:lstStyle/>
          <a:p>
            <a:fld id="{21495DCE-16C4-4C4C-8346-1EB0562011D3}" type="slidenum">
              <a:rPr lang="fi-FI" smtClean="0"/>
              <a:t>10</a:t>
            </a:fld>
            <a:endParaRPr lang="fi-FI"/>
          </a:p>
        </p:txBody>
      </p:sp>
    </p:spTree>
    <p:extLst>
      <p:ext uri="{BB962C8B-B14F-4D97-AF65-F5344CB8AC3E}">
        <p14:creationId xmlns:p14="http://schemas.microsoft.com/office/powerpoint/2010/main" val="115584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Rotaryn toiminnot perustuvat vahvoihin eettisiin periaatteisiin, jotka ohjaavat kaikkia projekteja. Ystävyys, palvelu ja ammatillinen johtajuus ovat keskeisiä arvoja, jotka yhdistävät jäseniä ja heidän toimintansa.</a:t>
            </a:r>
          </a:p>
        </p:txBody>
      </p:sp>
      <p:sp>
        <p:nvSpPr>
          <p:cNvPr id="4" name="Dian numeron paikkamerkki 3"/>
          <p:cNvSpPr>
            <a:spLocks noGrp="1"/>
          </p:cNvSpPr>
          <p:nvPr>
            <p:ph type="sldNum" sz="quarter" idx="5"/>
          </p:nvPr>
        </p:nvSpPr>
        <p:spPr/>
        <p:txBody>
          <a:bodyPr/>
          <a:lstStyle/>
          <a:p>
            <a:fld id="{21495DCE-16C4-4C4C-8346-1EB0562011D3}" type="slidenum">
              <a:rPr lang="fi-FI" smtClean="0"/>
              <a:t>11</a:t>
            </a:fld>
            <a:endParaRPr lang="fi-FI"/>
          </a:p>
        </p:txBody>
      </p:sp>
    </p:spTree>
    <p:extLst>
      <p:ext uri="{BB962C8B-B14F-4D97-AF65-F5344CB8AC3E}">
        <p14:creationId xmlns:p14="http://schemas.microsoft.com/office/powerpoint/2010/main" val="121455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Rotaryn ydinperiaate on palvelu ennen kaikkea. Tämä tarkoittaa, että jäsenet sitoutuvat auttamaan muita ja parantamaan yhteisöjään. Tämä palveluhenkisyys on keskeinen osa jokaisen klubin toimintaa.</a:t>
            </a:r>
          </a:p>
        </p:txBody>
      </p:sp>
      <p:sp>
        <p:nvSpPr>
          <p:cNvPr id="4" name="Dian numeron paikkamerkki 3"/>
          <p:cNvSpPr>
            <a:spLocks noGrp="1"/>
          </p:cNvSpPr>
          <p:nvPr>
            <p:ph type="sldNum" sz="quarter" idx="5"/>
          </p:nvPr>
        </p:nvSpPr>
        <p:spPr/>
        <p:txBody>
          <a:bodyPr/>
          <a:lstStyle/>
          <a:p>
            <a:fld id="{21495DCE-16C4-4C4C-8346-1EB0562011D3}" type="slidenum">
              <a:rPr lang="fi-FI" smtClean="0"/>
              <a:t>12</a:t>
            </a:fld>
            <a:endParaRPr lang="fi-FI"/>
          </a:p>
        </p:txBody>
      </p:sp>
    </p:spTree>
    <p:extLst>
      <p:ext uri="{BB962C8B-B14F-4D97-AF65-F5344CB8AC3E}">
        <p14:creationId xmlns:p14="http://schemas.microsoft.com/office/powerpoint/2010/main" val="2346641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korostaa eettisiä käytäntöjä ja ammatillista johtajuutta. Jäsenet sitoutuvat korkeisiin eettisiin periaatteisiin, ja tämä näkyy heidän toiminnassaan niin omassa työssään kuin Rotary-projekteissa.</a:t>
            </a:r>
          </a:p>
        </p:txBody>
      </p:sp>
      <p:sp>
        <p:nvSpPr>
          <p:cNvPr id="4" name="Dian numeron paikkamerkki 3"/>
          <p:cNvSpPr>
            <a:spLocks noGrp="1"/>
          </p:cNvSpPr>
          <p:nvPr>
            <p:ph type="sldNum" sz="quarter" idx="5"/>
          </p:nvPr>
        </p:nvSpPr>
        <p:spPr/>
        <p:txBody>
          <a:bodyPr/>
          <a:lstStyle/>
          <a:p>
            <a:fld id="{21495DCE-16C4-4C4C-8346-1EB0562011D3}" type="slidenum">
              <a:rPr lang="fi-FI" smtClean="0"/>
              <a:t>13</a:t>
            </a:fld>
            <a:endParaRPr lang="fi-FI"/>
          </a:p>
        </p:txBody>
      </p:sp>
    </p:spTree>
    <p:extLst>
      <p:ext uri="{BB962C8B-B14F-4D97-AF65-F5344CB8AC3E}">
        <p14:creationId xmlns:p14="http://schemas.microsoft.com/office/powerpoint/2010/main" val="51883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Rotaryn toiminta perustuu ystävyyden ja verkostoitumisen rakentamiseen. Jäsenet voivat luoda merkittäviä suhteita ja vaihtaa ideoita, mikä auttaa heitä menestymään henkilökohtaisessa ja ammatillisessa elämässään.</a:t>
            </a:r>
          </a:p>
        </p:txBody>
      </p:sp>
      <p:sp>
        <p:nvSpPr>
          <p:cNvPr id="4" name="Dian numeron paikkamerkki 3"/>
          <p:cNvSpPr>
            <a:spLocks noGrp="1"/>
          </p:cNvSpPr>
          <p:nvPr>
            <p:ph type="sldNum" sz="quarter" idx="5"/>
          </p:nvPr>
        </p:nvSpPr>
        <p:spPr/>
        <p:txBody>
          <a:bodyPr/>
          <a:lstStyle/>
          <a:p>
            <a:fld id="{21495DCE-16C4-4C4C-8346-1EB0562011D3}" type="slidenum">
              <a:rPr lang="fi-FI" smtClean="0"/>
              <a:t>14</a:t>
            </a:fld>
            <a:endParaRPr lang="fi-FI"/>
          </a:p>
        </p:txBody>
      </p:sp>
    </p:spTree>
    <p:extLst>
      <p:ext uri="{BB962C8B-B14F-4D97-AF65-F5344CB8AC3E}">
        <p14:creationId xmlns:p14="http://schemas.microsoft.com/office/powerpoint/2010/main" val="121478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on sitoutunut toteuttamaan humanitaarisia projekteja, jotka hyödyttävät yhteisöjä ympäri maailmaa. Näihin projekteihin kuuluu sekä paikallisia että kansainvälisiä aloitteita, jotka tarjoavat apua erilaisissa tarpeissa.</a:t>
            </a:r>
          </a:p>
        </p:txBody>
      </p:sp>
      <p:sp>
        <p:nvSpPr>
          <p:cNvPr id="4" name="Dian numeron paikkamerkki 3"/>
          <p:cNvSpPr>
            <a:spLocks noGrp="1"/>
          </p:cNvSpPr>
          <p:nvPr>
            <p:ph type="sldNum" sz="quarter" idx="5"/>
          </p:nvPr>
        </p:nvSpPr>
        <p:spPr/>
        <p:txBody>
          <a:bodyPr/>
          <a:lstStyle/>
          <a:p>
            <a:fld id="{21495DCE-16C4-4C4C-8346-1EB0562011D3}" type="slidenum">
              <a:rPr lang="fi-FI" smtClean="0"/>
              <a:t>15</a:t>
            </a:fld>
            <a:endParaRPr lang="fi-FI"/>
          </a:p>
        </p:txBody>
      </p:sp>
    </p:spTree>
    <p:extLst>
      <p:ext uri="{BB962C8B-B14F-4D97-AF65-F5344CB8AC3E}">
        <p14:creationId xmlns:p14="http://schemas.microsoft.com/office/powerpoint/2010/main" val="475169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Rotaryklubit toteuttavat monia paikallisia palveluprojekteja, jotka parantavat yhteisöjen elämänlaatua. Nämä voivat sisältää koulutusohjelmia, terveysaloitteita ja ympäristönsuojeluhankkeita.</a:t>
            </a:r>
          </a:p>
        </p:txBody>
      </p:sp>
      <p:sp>
        <p:nvSpPr>
          <p:cNvPr id="4" name="Dian numeron paikkamerkki 3"/>
          <p:cNvSpPr>
            <a:spLocks noGrp="1"/>
          </p:cNvSpPr>
          <p:nvPr>
            <p:ph type="sldNum" sz="quarter" idx="5"/>
          </p:nvPr>
        </p:nvSpPr>
        <p:spPr/>
        <p:txBody>
          <a:bodyPr/>
          <a:lstStyle/>
          <a:p>
            <a:fld id="{21495DCE-16C4-4C4C-8346-1EB0562011D3}" type="slidenum">
              <a:rPr lang="fi-FI" smtClean="0"/>
              <a:t>16</a:t>
            </a:fld>
            <a:endParaRPr lang="fi-FI"/>
          </a:p>
        </p:txBody>
      </p:sp>
    </p:spTree>
    <p:extLst>
      <p:ext uri="{BB962C8B-B14F-4D97-AF65-F5344CB8AC3E}">
        <p14:creationId xmlns:p14="http://schemas.microsoft.com/office/powerpoint/2010/main" val="1170769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on mukana useissa kansainvälisissä avustusprojekteissa, jotka keskittyvät esimerkiksi köyhyyden vähentämiseen, koulutukseen ja terveydenhuoltoon. Nämä projektit vaativat yhteistyötä eri maiden klubien välillä.</a:t>
            </a:r>
          </a:p>
        </p:txBody>
      </p:sp>
      <p:sp>
        <p:nvSpPr>
          <p:cNvPr id="4" name="Dian numeron paikkamerkki 3"/>
          <p:cNvSpPr>
            <a:spLocks noGrp="1"/>
          </p:cNvSpPr>
          <p:nvPr>
            <p:ph type="sldNum" sz="quarter" idx="5"/>
          </p:nvPr>
        </p:nvSpPr>
        <p:spPr/>
        <p:txBody>
          <a:bodyPr/>
          <a:lstStyle/>
          <a:p>
            <a:fld id="{21495DCE-16C4-4C4C-8346-1EB0562011D3}" type="slidenum">
              <a:rPr lang="fi-FI" smtClean="0"/>
              <a:t>17</a:t>
            </a:fld>
            <a:endParaRPr lang="fi-FI"/>
          </a:p>
        </p:txBody>
      </p:sp>
    </p:spTree>
    <p:extLst>
      <p:ext uri="{BB962C8B-B14F-4D97-AF65-F5344CB8AC3E}">
        <p14:creationId xmlns:p14="http://schemas.microsoft.com/office/powerpoint/2010/main" val="2560668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Youth Exchange on ohjelma, joka mahdollistaa nuorten opiskelijoiden vaihdon eri maissa. Tämä ohjelma edistää kulttuurien välistä ymmärrystä ja ystävyyttä nuorten keskuudessa ympäri maailmaa.</a:t>
            </a:r>
          </a:p>
        </p:txBody>
      </p:sp>
      <p:sp>
        <p:nvSpPr>
          <p:cNvPr id="4" name="Dian numeron paikkamerkki 3"/>
          <p:cNvSpPr>
            <a:spLocks noGrp="1"/>
          </p:cNvSpPr>
          <p:nvPr>
            <p:ph type="sldNum" sz="quarter" idx="5"/>
          </p:nvPr>
        </p:nvSpPr>
        <p:spPr/>
        <p:txBody>
          <a:bodyPr/>
          <a:lstStyle/>
          <a:p>
            <a:fld id="{21495DCE-16C4-4C4C-8346-1EB0562011D3}" type="slidenum">
              <a:rPr lang="fi-FI" smtClean="0"/>
              <a:t>18</a:t>
            </a:fld>
            <a:endParaRPr lang="fi-FI"/>
          </a:p>
        </p:txBody>
      </p:sp>
    </p:spTree>
    <p:extLst>
      <p:ext uri="{BB962C8B-B14F-4D97-AF65-F5344CB8AC3E}">
        <p14:creationId xmlns:p14="http://schemas.microsoft.com/office/powerpoint/2010/main" val="1540982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Rotaryn toiminta vaikuttaa syvästi paikallisiin ja kansainvälisiin yhteisöihin. Klubit edistävät kehitystä, terveyttä ja koulutusta, ja tarjoavat jäsenilleen mahdollisuuden kehittyä henkilökohtaisesti ja ammatillisesti.</a:t>
            </a:r>
          </a:p>
        </p:txBody>
      </p:sp>
      <p:sp>
        <p:nvSpPr>
          <p:cNvPr id="4" name="Dian numeron paikkamerkki 3"/>
          <p:cNvSpPr>
            <a:spLocks noGrp="1"/>
          </p:cNvSpPr>
          <p:nvPr>
            <p:ph type="sldNum" sz="quarter" idx="5"/>
          </p:nvPr>
        </p:nvSpPr>
        <p:spPr/>
        <p:txBody>
          <a:bodyPr/>
          <a:lstStyle/>
          <a:p>
            <a:fld id="{21495DCE-16C4-4C4C-8346-1EB0562011D3}" type="slidenum">
              <a:rPr lang="fi-FI" smtClean="0"/>
              <a:t>19</a:t>
            </a:fld>
            <a:endParaRPr lang="fi-FI"/>
          </a:p>
        </p:txBody>
      </p:sp>
    </p:spTree>
    <p:extLst>
      <p:ext uri="{BB962C8B-B14F-4D97-AF65-F5344CB8AC3E}">
        <p14:creationId xmlns:p14="http://schemas.microsoft.com/office/powerpoint/2010/main" val="80021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Tässä esityksessä käsitellään Rotarytoiminnan historiaa, mukaan lukien sen perustajan Paul Harrisin rooli. Käymme läpi Rotaryklubin rakennetta ja organisaatiota, sen keskeisiä arvoja ja periaatteita, humanitaarisia projekteja sekä Rotarytoiminnan merkitystä ja vaikutuksia paikallisiin ja globaaleihin yhteisöihin.</a:t>
            </a:r>
          </a:p>
        </p:txBody>
      </p:sp>
      <p:sp>
        <p:nvSpPr>
          <p:cNvPr id="4" name="Dian numeron paikkamerkki 3"/>
          <p:cNvSpPr>
            <a:spLocks noGrp="1"/>
          </p:cNvSpPr>
          <p:nvPr>
            <p:ph type="sldNum" sz="quarter" idx="5"/>
          </p:nvPr>
        </p:nvSpPr>
        <p:spPr/>
        <p:txBody>
          <a:bodyPr/>
          <a:lstStyle/>
          <a:p>
            <a:fld id="{21495DCE-16C4-4C4C-8346-1EB0562011D3}" type="slidenum">
              <a:rPr lang="fi-FI" smtClean="0"/>
              <a:t>2</a:t>
            </a:fld>
            <a:endParaRPr lang="fi-FI"/>
          </a:p>
        </p:txBody>
      </p:sp>
    </p:spTree>
    <p:extLst>
      <p:ext uri="{BB962C8B-B14F-4D97-AF65-F5344CB8AC3E}">
        <p14:creationId xmlns:p14="http://schemas.microsoft.com/office/powerpoint/2010/main" val="520922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Rotaryn projekteilla on suora vaikutus paikallisiin yhteisöihin, parantaen elämänlaatua ja tarjoamalla resursseja, joita tarvitaan kehitykseen. Klubit osallistuvat aktiivisesti paikallisiin kysymyksiin ja tarpeisiin.</a:t>
            </a:r>
          </a:p>
        </p:txBody>
      </p:sp>
      <p:sp>
        <p:nvSpPr>
          <p:cNvPr id="4" name="Dian numeron paikkamerkki 3"/>
          <p:cNvSpPr>
            <a:spLocks noGrp="1"/>
          </p:cNvSpPr>
          <p:nvPr>
            <p:ph type="sldNum" sz="quarter" idx="5"/>
          </p:nvPr>
        </p:nvSpPr>
        <p:spPr/>
        <p:txBody>
          <a:bodyPr/>
          <a:lstStyle/>
          <a:p>
            <a:fld id="{21495DCE-16C4-4C4C-8346-1EB0562011D3}" type="slidenum">
              <a:rPr lang="fi-FI" smtClean="0"/>
              <a:t>20</a:t>
            </a:fld>
            <a:endParaRPr lang="fi-FI"/>
          </a:p>
        </p:txBody>
      </p:sp>
    </p:spTree>
    <p:extLst>
      <p:ext uri="{BB962C8B-B14F-4D97-AF65-F5344CB8AC3E}">
        <p14:creationId xmlns:p14="http://schemas.microsoft.com/office/powerpoint/2010/main" val="4419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on toiminut tärkeänä toimijana globaalissa terveydessä ja koulutuksessa. Esimerkiksi järjestön kampanjat, kuten poliorokotus, ovat auttaneet vähentämään sairauksia ja parantamaan lasten terveyttä ympäri maailmaa.</a:t>
            </a:r>
          </a:p>
        </p:txBody>
      </p:sp>
      <p:sp>
        <p:nvSpPr>
          <p:cNvPr id="4" name="Dian numeron paikkamerkki 3"/>
          <p:cNvSpPr>
            <a:spLocks noGrp="1"/>
          </p:cNvSpPr>
          <p:nvPr>
            <p:ph type="sldNum" sz="quarter" idx="5"/>
          </p:nvPr>
        </p:nvSpPr>
        <p:spPr/>
        <p:txBody>
          <a:bodyPr/>
          <a:lstStyle/>
          <a:p>
            <a:fld id="{21495DCE-16C4-4C4C-8346-1EB0562011D3}" type="slidenum">
              <a:rPr lang="fi-FI" smtClean="0"/>
              <a:t>21</a:t>
            </a:fld>
            <a:endParaRPr lang="fi-FI"/>
          </a:p>
        </p:txBody>
      </p:sp>
    </p:spTree>
    <p:extLst>
      <p:ext uri="{BB962C8B-B14F-4D97-AF65-F5344CB8AC3E}">
        <p14:creationId xmlns:p14="http://schemas.microsoft.com/office/powerpoint/2010/main" val="77070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Monet rotarit kertovat, kuinka osallistuminen Rotarytoimintaan on muuttanut heidän elämäänsä. He ovat saaneet ystävyyksiä, kehittyneet johtajina ja saaneet mahdollisuuden vaikuttaa positiivisesti muihin.</a:t>
            </a:r>
          </a:p>
        </p:txBody>
      </p:sp>
      <p:sp>
        <p:nvSpPr>
          <p:cNvPr id="4" name="Dian numeron paikkamerkki 3"/>
          <p:cNvSpPr>
            <a:spLocks noGrp="1"/>
          </p:cNvSpPr>
          <p:nvPr>
            <p:ph type="sldNum" sz="quarter" idx="5"/>
          </p:nvPr>
        </p:nvSpPr>
        <p:spPr/>
        <p:txBody>
          <a:bodyPr/>
          <a:lstStyle/>
          <a:p>
            <a:fld id="{21495DCE-16C4-4C4C-8346-1EB0562011D3}" type="slidenum">
              <a:rPr lang="fi-FI" smtClean="0"/>
              <a:t>22</a:t>
            </a:fld>
            <a:endParaRPr lang="fi-FI"/>
          </a:p>
        </p:txBody>
      </p:sp>
    </p:spTree>
    <p:extLst>
      <p:ext uri="{BB962C8B-B14F-4D97-AF65-F5344CB8AC3E}">
        <p14:creationId xmlns:p14="http://schemas.microsoft.com/office/powerpoint/2010/main" val="335184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Rotarytoiminta on merkittävä osa yhteiskuntaamme, tarjoten jäsenilleen mahdollisuuden palvella ja vaikuttaa. Sen historia, arvot ja humanitaariset projektit tekevät siitä ainutlaatuisen ja tärkeän järjestön maailmanlaajuisesti.</a:t>
            </a:r>
          </a:p>
        </p:txBody>
      </p:sp>
      <p:sp>
        <p:nvSpPr>
          <p:cNvPr id="4" name="Dian numeron paikkamerkki 3"/>
          <p:cNvSpPr>
            <a:spLocks noGrp="1"/>
          </p:cNvSpPr>
          <p:nvPr>
            <p:ph type="sldNum" sz="quarter" idx="5"/>
          </p:nvPr>
        </p:nvSpPr>
        <p:spPr/>
        <p:txBody>
          <a:bodyPr/>
          <a:lstStyle/>
          <a:p>
            <a:fld id="{21495DCE-16C4-4C4C-8346-1EB0562011D3}" type="slidenum">
              <a:rPr lang="fi-FI" smtClean="0"/>
              <a:t>23</a:t>
            </a:fld>
            <a:endParaRPr lang="fi-FI"/>
          </a:p>
        </p:txBody>
      </p:sp>
    </p:spTree>
    <p:extLst>
      <p:ext uri="{BB962C8B-B14F-4D97-AF65-F5344CB8AC3E}">
        <p14:creationId xmlns:p14="http://schemas.microsoft.com/office/powerpoint/2010/main" val="114233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Rotarytoiminta on yli sadan vuoden ikäinen järjestö, joka on vaikuttanut moniin yhteisöihin ympäri maailmaa. Tarkastellaan sen syntyä, ensimmäistä klubi Chicagossa ja sen kansainvälistymistä, joka on tuonut yhteen ihmisiä eri kulttuureista.</a:t>
            </a:r>
          </a:p>
        </p:txBody>
      </p:sp>
      <p:sp>
        <p:nvSpPr>
          <p:cNvPr id="4" name="Dian numeron paikkamerkki 3"/>
          <p:cNvSpPr>
            <a:spLocks noGrp="1"/>
          </p:cNvSpPr>
          <p:nvPr>
            <p:ph type="sldNum" sz="quarter" idx="5"/>
          </p:nvPr>
        </p:nvSpPr>
        <p:spPr/>
        <p:txBody>
          <a:bodyPr/>
          <a:lstStyle/>
          <a:p>
            <a:fld id="{21495DCE-16C4-4C4C-8346-1EB0562011D3}" type="slidenum">
              <a:rPr lang="fi-FI" smtClean="0"/>
              <a:t>3</a:t>
            </a:fld>
            <a:endParaRPr lang="fi-FI"/>
          </a:p>
        </p:txBody>
      </p:sp>
    </p:spTree>
    <p:extLst>
      <p:ext uri="{BB962C8B-B14F-4D97-AF65-F5344CB8AC3E}">
        <p14:creationId xmlns:p14="http://schemas.microsoft.com/office/powerpoint/2010/main" val="338963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perustettiin vuonna 1905 Paul Harrisin toimesta Chicagossa. Hän halusi luoda verkoston liikemiehille, jotka jakavat yhteiset arvot ja haluavat edistää ystävyyttä ja palvelua. Hänen visiotaan ja arvojaan noudatetaan edelleen tänä päivänä.</a:t>
            </a:r>
          </a:p>
        </p:txBody>
      </p:sp>
      <p:sp>
        <p:nvSpPr>
          <p:cNvPr id="4" name="Dian numeron paikkamerkki 3"/>
          <p:cNvSpPr>
            <a:spLocks noGrp="1"/>
          </p:cNvSpPr>
          <p:nvPr>
            <p:ph type="sldNum" sz="quarter" idx="5"/>
          </p:nvPr>
        </p:nvSpPr>
        <p:spPr/>
        <p:txBody>
          <a:bodyPr/>
          <a:lstStyle/>
          <a:p>
            <a:fld id="{21495DCE-16C4-4C4C-8346-1EB0562011D3}" type="slidenum">
              <a:rPr lang="fi-FI" smtClean="0"/>
              <a:t>4</a:t>
            </a:fld>
            <a:endParaRPr lang="fi-FI"/>
          </a:p>
        </p:txBody>
      </p:sp>
    </p:spTree>
    <p:extLst>
      <p:ext uri="{BB962C8B-B14F-4D97-AF65-F5344CB8AC3E}">
        <p14:creationId xmlns:p14="http://schemas.microsoft.com/office/powerpoint/2010/main" val="127322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Ensimmäinen Rotaryklubi perustettiin Chicagossa, ja se toimi esimerkkinä muille. Klubi keskittyi alun perin verkostoitumiseen, mutta laajensi pian toimintaansa yhteisöpalveluihin. Tämän avulla muodostui perustan maailmanlaajuiselle Rotarytoiminnalle.</a:t>
            </a:r>
          </a:p>
        </p:txBody>
      </p:sp>
      <p:sp>
        <p:nvSpPr>
          <p:cNvPr id="4" name="Dian numeron paikkamerkki 3"/>
          <p:cNvSpPr>
            <a:spLocks noGrp="1"/>
          </p:cNvSpPr>
          <p:nvPr>
            <p:ph type="sldNum" sz="quarter" idx="5"/>
          </p:nvPr>
        </p:nvSpPr>
        <p:spPr/>
        <p:txBody>
          <a:bodyPr/>
          <a:lstStyle/>
          <a:p>
            <a:fld id="{21495DCE-16C4-4C4C-8346-1EB0562011D3}" type="slidenum">
              <a:rPr lang="fi-FI" smtClean="0"/>
              <a:t>5</a:t>
            </a:fld>
            <a:endParaRPr lang="fi-FI"/>
          </a:p>
        </p:txBody>
      </p:sp>
    </p:spTree>
    <p:extLst>
      <p:ext uri="{BB962C8B-B14F-4D97-AF65-F5344CB8AC3E}">
        <p14:creationId xmlns:p14="http://schemas.microsoft.com/office/powerpoint/2010/main" val="704745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 laajeni nopeasti Yhdysvaltojen ulkopuolelle, ja ensimmäinen kansainvälinen klubi perustettiin vuonna 1908 Kanadaan. Nykyisin Rotary on läsnä yli 200 maassa ja alueella, ja sillä on satojatuhansia jäseniä, jotka toteuttavat projekteja maailmanlaajuisesti.</a:t>
            </a:r>
          </a:p>
        </p:txBody>
      </p:sp>
      <p:sp>
        <p:nvSpPr>
          <p:cNvPr id="4" name="Dian numeron paikkamerkki 3"/>
          <p:cNvSpPr>
            <a:spLocks noGrp="1"/>
          </p:cNvSpPr>
          <p:nvPr>
            <p:ph type="sldNum" sz="quarter" idx="5"/>
          </p:nvPr>
        </p:nvSpPr>
        <p:spPr/>
        <p:txBody>
          <a:bodyPr/>
          <a:lstStyle/>
          <a:p>
            <a:fld id="{21495DCE-16C4-4C4C-8346-1EB0562011D3}" type="slidenum">
              <a:rPr lang="fi-FI" smtClean="0"/>
              <a:t>6</a:t>
            </a:fld>
            <a:endParaRPr lang="fi-FI"/>
          </a:p>
        </p:txBody>
      </p:sp>
    </p:spTree>
    <p:extLst>
      <p:ext uri="{BB962C8B-B14F-4D97-AF65-F5344CB8AC3E}">
        <p14:creationId xmlns:p14="http://schemas.microsoft.com/office/powerpoint/2010/main" val="215714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Rotaryklubit ovat järjestön perusyksiköitä, ja niiden rakenteet voivat vaihdella. Klubin jäsenyys, jäsenten roolit ja hallinto muodostavat organisaation ytimen, joka mahdollistaa tehokkaan toiminnan ja projektit.</a:t>
            </a:r>
          </a:p>
        </p:txBody>
      </p:sp>
      <p:sp>
        <p:nvSpPr>
          <p:cNvPr id="4" name="Dian numeron paikkamerkki 3"/>
          <p:cNvSpPr>
            <a:spLocks noGrp="1"/>
          </p:cNvSpPr>
          <p:nvPr>
            <p:ph type="sldNum" sz="quarter" idx="5"/>
          </p:nvPr>
        </p:nvSpPr>
        <p:spPr/>
        <p:txBody>
          <a:bodyPr/>
          <a:lstStyle/>
          <a:p>
            <a:fld id="{21495DCE-16C4-4C4C-8346-1EB0562011D3}" type="slidenum">
              <a:rPr lang="fi-FI" smtClean="0"/>
              <a:t>7</a:t>
            </a:fld>
            <a:endParaRPr lang="fi-FI"/>
          </a:p>
        </p:txBody>
      </p:sp>
    </p:spTree>
    <p:extLst>
      <p:ext uri="{BB962C8B-B14F-4D97-AF65-F5344CB8AC3E}">
        <p14:creationId xmlns:p14="http://schemas.microsoft.com/office/powerpoint/2010/main" val="169223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Rotaryklubeissa jäsenyys on tärkeä osa toimintaa. Jäsenet voivat olla eri taustoista, mutta heitä yhdistää halu palvella. Jäsenillä on erilaisia rooleja, kuten presidentti, sihteeri ja komiteoiden jäsenet, jotka auttavat klubin toiminnassa.</a:t>
            </a:r>
          </a:p>
        </p:txBody>
      </p:sp>
      <p:sp>
        <p:nvSpPr>
          <p:cNvPr id="4" name="Dian numeron paikkamerkki 3"/>
          <p:cNvSpPr>
            <a:spLocks noGrp="1"/>
          </p:cNvSpPr>
          <p:nvPr>
            <p:ph type="sldNum" sz="quarter" idx="5"/>
          </p:nvPr>
        </p:nvSpPr>
        <p:spPr/>
        <p:txBody>
          <a:bodyPr/>
          <a:lstStyle/>
          <a:p>
            <a:fld id="{21495DCE-16C4-4C4C-8346-1EB0562011D3}" type="slidenum">
              <a:rPr lang="fi-FI" smtClean="0"/>
              <a:t>8</a:t>
            </a:fld>
            <a:endParaRPr lang="fi-FI"/>
          </a:p>
        </p:txBody>
      </p:sp>
    </p:spTree>
    <p:extLst>
      <p:ext uri="{BB962C8B-B14F-4D97-AF65-F5344CB8AC3E}">
        <p14:creationId xmlns:p14="http://schemas.microsoft.com/office/powerpoint/2010/main" val="367354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Rotaryklubin hallinto perustuu demokratiaan, ja klubin toiminta on jäsenten yhdessä päättämää. Johtaja vastaa klubin toiminnasta ja suunnittelusta, ja jokaisella jäsenellä on mahdollisuus osallistua päätöksentekoon.</a:t>
            </a:r>
          </a:p>
        </p:txBody>
      </p:sp>
      <p:sp>
        <p:nvSpPr>
          <p:cNvPr id="4" name="Dian numeron paikkamerkki 3"/>
          <p:cNvSpPr>
            <a:spLocks noGrp="1"/>
          </p:cNvSpPr>
          <p:nvPr>
            <p:ph type="sldNum" sz="quarter" idx="5"/>
          </p:nvPr>
        </p:nvSpPr>
        <p:spPr/>
        <p:txBody>
          <a:bodyPr/>
          <a:lstStyle/>
          <a:p>
            <a:fld id="{21495DCE-16C4-4C4C-8346-1EB0562011D3}" type="slidenum">
              <a:rPr lang="fi-FI" smtClean="0"/>
              <a:t>9</a:t>
            </a:fld>
            <a:endParaRPr lang="fi-FI"/>
          </a:p>
        </p:txBody>
      </p:sp>
    </p:spTree>
    <p:extLst>
      <p:ext uri="{BB962C8B-B14F-4D97-AF65-F5344CB8AC3E}">
        <p14:creationId xmlns:p14="http://schemas.microsoft.com/office/powerpoint/2010/main" val="99863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4/14/2025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1957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4/14/2025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182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4/14/2025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281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4/14/2025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3474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4/14/2025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661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4/14/2025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4167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4/14/2025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0784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4/14/2025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6212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4/14/2025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2898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4/14/2025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718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4/14/2025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4164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4/14/2025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397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3A3FE898-4E65-2647-7686-2606D1D220E1}"/>
              </a:ext>
            </a:extLst>
          </p:cNvPr>
          <p:cNvSpPr>
            <a:spLocks noGrp="1"/>
          </p:cNvSpPr>
          <p:nvPr>
            <p:ph type="ctrTitle"/>
          </p:nvPr>
        </p:nvSpPr>
        <p:spPr>
          <a:xfrm>
            <a:off x="574400" y="997527"/>
            <a:ext cx="4053018" cy="3505057"/>
          </a:xfrm>
        </p:spPr>
        <p:txBody>
          <a:bodyPr anchor="t">
            <a:normAutofit/>
          </a:bodyPr>
          <a:lstStyle/>
          <a:p>
            <a:pPr>
              <a:lnSpc>
                <a:spcPct val="90000"/>
              </a:lnSpc>
            </a:pPr>
            <a:r>
              <a:rPr lang="fi-FI" sz="3300"/>
              <a:t>Rotarytoiminnan perusteet: Johdanto maailmanlaajuiseen palvelujärjestöön</a:t>
            </a:r>
          </a:p>
        </p:txBody>
      </p:sp>
      <p:sp>
        <p:nvSpPr>
          <p:cNvPr id="3" name="Alaotsikko 2">
            <a:extLst>
              <a:ext uri="{FF2B5EF4-FFF2-40B4-BE49-F238E27FC236}">
                <a16:creationId xmlns:a16="http://schemas.microsoft.com/office/drawing/2014/main" id="{89DA9512-9A5F-1F53-5007-DC5D08309031}"/>
              </a:ext>
            </a:extLst>
          </p:cNvPr>
          <p:cNvSpPr>
            <a:spLocks noGrp="1"/>
          </p:cNvSpPr>
          <p:nvPr>
            <p:ph type="subTitle" idx="1"/>
          </p:nvPr>
        </p:nvSpPr>
        <p:spPr>
          <a:xfrm>
            <a:off x="574399" y="4608945"/>
            <a:ext cx="3919961" cy="1334655"/>
          </a:xfrm>
        </p:spPr>
        <p:txBody>
          <a:bodyPr anchor="b">
            <a:normAutofit/>
          </a:bodyPr>
          <a:lstStyle/>
          <a:p>
            <a:r>
              <a:rPr lang="fi-FI"/>
              <a:t>Yhteisön palvelu ja yhteistyö globaalisti</a:t>
            </a:r>
          </a:p>
        </p:txBody>
      </p:sp>
      <p:pic>
        <p:nvPicPr>
          <p:cNvPr id="4" name="Kuva 3" descr="Yritystiimin aivoriihi">
            <a:extLst>
              <a:ext uri="{FF2B5EF4-FFF2-40B4-BE49-F238E27FC236}">
                <a16:creationId xmlns:a16="http://schemas.microsoft.com/office/drawing/2014/main" id="{F9A4BFC0-66D4-4B21-824D-FB8C4143769E}"/>
              </a:ext>
            </a:extLst>
          </p:cNvPr>
          <p:cNvPicPr>
            <a:picLocks noChangeAspect="1"/>
          </p:cNvPicPr>
          <p:nvPr/>
        </p:nvPicPr>
        <p:blipFill>
          <a:blip r:embed="rId3"/>
          <a:srcRect l="16827" r="-1" b="-1"/>
          <a:stretch/>
        </p:blipFill>
        <p:spPr>
          <a:xfrm>
            <a:off x="5218980" y="672912"/>
            <a:ext cx="6973019" cy="5596128"/>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12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C5696C9-95F2-6FFE-AB18-17E6E4836A5A}"/>
              </a:ext>
            </a:extLst>
          </p:cNvPr>
          <p:cNvSpPr>
            <a:spLocks noGrp="1"/>
          </p:cNvSpPr>
          <p:nvPr>
            <p:ph type="title"/>
          </p:nvPr>
        </p:nvSpPr>
        <p:spPr>
          <a:xfrm>
            <a:off x="640080" y="914400"/>
            <a:ext cx="6291472" cy="703616"/>
          </a:xfrm>
        </p:spPr>
        <p:txBody>
          <a:bodyPr vert="horz" lIns="91440" tIns="45720" rIns="91440" bIns="45720" rtlCol="0" anchor="t">
            <a:normAutofit/>
          </a:bodyPr>
          <a:lstStyle/>
          <a:p>
            <a:pPr>
              <a:lnSpc>
                <a:spcPct val="90000"/>
              </a:lnSpc>
            </a:pPr>
            <a:r>
              <a:rPr lang="en-US" sz="3400" dirty="0" err="1"/>
              <a:t>Rotaryklubeista</a:t>
            </a:r>
            <a:r>
              <a:rPr lang="en-US" sz="3400" dirty="0"/>
              <a:t> </a:t>
            </a:r>
            <a:r>
              <a:rPr lang="en-US" sz="3400" dirty="0" err="1"/>
              <a:t>yleisesti</a:t>
            </a:r>
            <a:endParaRPr lang="en-US" sz="3400" dirty="0"/>
          </a:p>
        </p:txBody>
      </p:sp>
      <p:sp>
        <p:nvSpPr>
          <p:cNvPr id="4" name="Sisällön paikkamerkki 3">
            <a:extLst>
              <a:ext uri="{FF2B5EF4-FFF2-40B4-BE49-F238E27FC236}">
                <a16:creationId xmlns:a16="http://schemas.microsoft.com/office/drawing/2014/main" id="{F1D74EF6-8FC7-8F43-08DA-9FAC75239E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1618016"/>
            <a:ext cx="6291472" cy="4681964"/>
          </a:xfrm>
        </p:spPr>
        <p:txBody>
          <a:bodyPr>
            <a:normAutofit fontScale="70000" lnSpcReduction="20000"/>
          </a:bodyPr>
          <a:lstStyle/>
          <a:p>
            <a:r>
              <a:rPr lang="fi-FI" dirty="0"/>
              <a:t>Rotaryklubiin liitytään jäsenen ehdotuksesta ja klubin kutsusta.</a:t>
            </a:r>
          </a:p>
          <a:p>
            <a:r>
              <a:rPr lang="fi-FI" dirty="0"/>
              <a:t>Rotaryklubit kuuluvat Rotary Internationaliin ja noudattavat sen järjestysmuodon ja sääntöjen jäsenyyttä koskevia vaatimuksia (ja niihin tulevia muutoksia).</a:t>
            </a:r>
          </a:p>
          <a:p>
            <a:r>
              <a:rPr lang="fi-FI" dirty="0"/>
              <a:t> Rotaryklubit valitsevat omat jäsenensä, mutta noudattavat maansa lainsäädäntöä ja Rotaryn jäsenyyttä koskevia periaatteita</a:t>
            </a:r>
          </a:p>
          <a:p>
            <a:r>
              <a:rPr lang="fi-FI" dirty="0"/>
              <a:t>Rotaryn säännöt  antavat klubeille mahdollisuuden päättää itse, mikä toimii niiden omalla paikkakunnalla.</a:t>
            </a:r>
          </a:p>
          <a:p>
            <a:r>
              <a:rPr lang="fi-FI" dirty="0"/>
              <a:t> Klubit voivat päättää vaihdella kokousaikaansa.</a:t>
            </a:r>
          </a:p>
          <a:p>
            <a:r>
              <a:rPr lang="fi-FI" dirty="0"/>
              <a:t>Klubit päättävät, tapaavatko ne </a:t>
            </a:r>
            <a:r>
              <a:rPr lang="fi-FI" dirty="0" err="1"/>
              <a:t>online</a:t>
            </a:r>
            <a:r>
              <a:rPr lang="fi-FI" dirty="0"/>
              <a:t> vai fyysisesti.</a:t>
            </a:r>
          </a:p>
          <a:p>
            <a:r>
              <a:rPr lang="fi-FI" dirty="0"/>
              <a:t>Klubit päättävät itse, milloin kokousta ei pidetä, kunhan ne kokoontuva ainakin kahdesti kuukaudessa.</a:t>
            </a:r>
          </a:p>
          <a:p>
            <a:r>
              <a:rPr lang="fi-FI" dirty="0"/>
              <a:t>Klubit voivat päättää, että palvelutoiminta tai muu klubitoiminta vastaa kokousta.</a:t>
            </a:r>
          </a:p>
          <a:p>
            <a:r>
              <a:rPr lang="fi-FI" dirty="0"/>
              <a:t>Klubeilla on mahdollisuus päättää joustavasti jäsenyyssäännöistään ja vaatimuksistaan.</a:t>
            </a:r>
            <a:r>
              <a:rPr lang="fi-FI" sz="1400" dirty="0"/>
              <a:t> </a:t>
            </a:r>
            <a:br>
              <a:rPr lang="fi-FI" sz="1400" dirty="0"/>
            </a:br>
            <a:endParaRPr lang="fi-FI" sz="1400" dirty="0"/>
          </a:p>
        </p:txBody>
      </p:sp>
      <p:pic>
        <p:nvPicPr>
          <p:cNvPr id="5" name="Sisällön paikkamerkki 4" descr="3D-low-poly-avatarit, jotka on yhdistetty toisiinsa abstraktissa maailmassa. Metaverse ja virtuaalinen maailmanlaajuinen verkostoituminen.">
            <a:extLst>
              <a:ext uri="{FF2B5EF4-FFF2-40B4-BE49-F238E27FC236}">
                <a16:creationId xmlns:a16="http://schemas.microsoft.com/office/drawing/2014/main" id="{38EDA33E-2235-42F5-8496-9C58141CD94F}"/>
              </a:ext>
            </a:extLst>
          </p:cNvPr>
          <p:cNvPicPr>
            <a:picLocks noGrp="1" noChangeAspect="1"/>
          </p:cNvPicPr>
          <p:nvPr>
            <p:ph sz="half" idx="1"/>
          </p:nvPr>
        </p:nvPicPr>
        <p:blipFill>
          <a:blip r:embed="rId3"/>
          <a:srcRect l="18403" r="54197"/>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600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42FEBCCD-8F1F-66B5-12E7-49778BF0B296}"/>
              </a:ext>
            </a:extLst>
          </p:cNvPr>
          <p:cNvSpPr>
            <a:spLocks noGrp="1"/>
          </p:cNvSpPr>
          <p:nvPr>
            <p:ph type="ctrTitle"/>
          </p:nvPr>
        </p:nvSpPr>
        <p:spPr>
          <a:xfrm>
            <a:off x="559219" y="1115844"/>
            <a:ext cx="7680960" cy="4631911"/>
          </a:xfrm>
        </p:spPr>
        <p:txBody>
          <a:bodyPr anchor="b">
            <a:normAutofit/>
          </a:bodyPr>
          <a:lstStyle/>
          <a:p>
            <a:r>
              <a:rPr lang="fi-FI" sz="6500"/>
              <a:t>Rotarytoiminnan keskeiset arvot ja periaatteet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70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984E14F-122B-6DD1-0FB6-4AD0FFE24765}"/>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Palvelu ennen kaikkea -periaate</a:t>
            </a:r>
          </a:p>
        </p:txBody>
      </p:sp>
      <p:pic>
        <p:nvPicPr>
          <p:cNvPr id="5" name="Sisällön paikkamerkki 4" descr="Ystävät yhdistävät kätensä lenkittyään yhdessä puistossa.">
            <a:extLst>
              <a:ext uri="{FF2B5EF4-FFF2-40B4-BE49-F238E27FC236}">
                <a16:creationId xmlns:a16="http://schemas.microsoft.com/office/drawing/2014/main" id="{CB0B5AF3-570B-4BDB-B911-3911A3CC9550}"/>
              </a:ext>
            </a:extLst>
          </p:cNvPr>
          <p:cNvPicPr>
            <a:picLocks noGrp="1" noChangeAspect="1"/>
          </p:cNvPicPr>
          <p:nvPr>
            <p:ph sz="half" idx="1"/>
          </p:nvPr>
        </p:nvPicPr>
        <p:blipFill>
          <a:blip r:embed="rId3"/>
          <a:srcRect l="30933" r="14001"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21D89675-6A84-32CE-D8E9-90FDB580ADD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a:t>Jäsenet sitoutuvat palveluun</a:t>
            </a:r>
          </a:p>
          <a:p>
            <a:pPr marL="0" lvl="1" indent="0">
              <a:buNone/>
            </a:pPr>
            <a:r>
              <a:rPr lang="fi-FI" sz="1400"/>
              <a:t>Rotary-jäsenet sitoutuvat auttamaan muita, mikä vahvistaa yhteisöjen hyvinvointia ja kehitystä.</a:t>
            </a:r>
          </a:p>
          <a:p>
            <a:pPr marL="0" indent="0">
              <a:spcBef>
                <a:spcPts val="2500"/>
              </a:spcBef>
              <a:buNone/>
            </a:pPr>
            <a:r>
              <a:rPr lang="fi-FI" sz="1400" b="1"/>
              <a:t>Yhteisöjen parantaminen</a:t>
            </a:r>
          </a:p>
          <a:p>
            <a:pPr marL="0" lvl="1" indent="0">
              <a:buNone/>
            </a:pPr>
            <a:r>
              <a:rPr lang="fi-FI" sz="1400"/>
              <a:t>Jäsenet panostavat aikaa ja resursseja parantaakseen paikallisia yhteisöjä ja niiden elämänlaatua.</a:t>
            </a:r>
          </a:p>
          <a:p>
            <a:pPr marL="0" indent="0">
              <a:spcBef>
                <a:spcPts val="2500"/>
              </a:spcBef>
              <a:buNone/>
            </a:pPr>
            <a:r>
              <a:rPr lang="fi-FI" sz="1400" b="1"/>
              <a:t>Palveluhenkisyys klubeissa</a:t>
            </a:r>
          </a:p>
          <a:p>
            <a:pPr marL="0" lvl="1" indent="0">
              <a:buNone/>
            </a:pPr>
            <a:r>
              <a:rPr lang="fi-FI" sz="1400"/>
              <a:t>Palveluhenkisyys on keskeinen osa jokaisen Rotary-klubin toimintaa, mikä luo yhteenkuuluvuutta ja tarkoituksen tunnetta.</a:t>
            </a:r>
          </a:p>
        </p:txBody>
      </p:sp>
    </p:spTree>
    <p:extLst>
      <p:ext uri="{BB962C8B-B14F-4D97-AF65-F5344CB8AC3E}">
        <p14:creationId xmlns:p14="http://schemas.microsoft.com/office/powerpoint/2010/main" val="1646599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BC83283-700E-6B7A-3E2C-F5CE81838985}"/>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Etiikka ja ammatillinen johtajuus</a:t>
            </a:r>
          </a:p>
        </p:txBody>
      </p:sp>
      <p:sp>
        <p:nvSpPr>
          <p:cNvPr id="4" name="Sisällön paikkamerkki 3">
            <a:extLst>
              <a:ext uri="{FF2B5EF4-FFF2-40B4-BE49-F238E27FC236}">
                <a16:creationId xmlns:a16="http://schemas.microsoft.com/office/drawing/2014/main" id="{1AC74978-CD5D-8838-C6E8-98B7D0471D4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i-FI" sz="1400" b="1"/>
              <a:t>Eettiset käytännöt</a:t>
            </a:r>
          </a:p>
          <a:p>
            <a:pPr marL="0" lvl="1" indent="0">
              <a:buNone/>
            </a:pPr>
            <a:r>
              <a:rPr lang="fi-FI" sz="1400"/>
              <a:t>Rotary-jäsenet sitoutuvat noudattamaan korkeita eettisiä standardeja, jotka ohjaavat heidän päätöksentekoaan ja toimintaansa.</a:t>
            </a:r>
          </a:p>
          <a:p>
            <a:pPr marL="0" indent="0">
              <a:spcBef>
                <a:spcPts val="2500"/>
              </a:spcBef>
              <a:buNone/>
            </a:pPr>
            <a:r>
              <a:rPr lang="fi-FI" sz="1400" b="1"/>
              <a:t>Ammatillinen johtajuus</a:t>
            </a:r>
          </a:p>
          <a:p>
            <a:pPr marL="0" lvl="1" indent="0">
              <a:buNone/>
            </a:pPr>
            <a:r>
              <a:rPr lang="fi-FI" sz="1400"/>
              <a:t>Ammatillinen johtajuus Rotaryssa ilmentää yhteisön palvelua ja vastuullisuutta, edistäen positiivista muutosta.</a:t>
            </a:r>
          </a:p>
          <a:p>
            <a:pPr marL="0" indent="0">
              <a:spcBef>
                <a:spcPts val="2500"/>
              </a:spcBef>
              <a:buNone/>
            </a:pPr>
            <a:r>
              <a:rPr lang="fi-FI" sz="1400" b="1"/>
              <a:t>Rotary-projektit</a:t>
            </a:r>
          </a:p>
          <a:p>
            <a:pPr marL="0" lvl="1" indent="0">
              <a:buNone/>
            </a:pPr>
            <a:r>
              <a:rPr lang="fi-FI" sz="1400"/>
              <a:t>Rotary-projektien avulla jäsenet voivat toteuttaa eettisiä käytäntöjä ja ammatillista johtajuutta käytännössä, vaikuttaen yhteisöihin.</a:t>
            </a:r>
          </a:p>
        </p:txBody>
      </p:sp>
      <p:pic>
        <p:nvPicPr>
          <p:cNvPr id="5" name="Sisällön paikkamerkki 4" descr="Kuvitteellisen lautapelin pelaaminen pelinappuloilla">
            <a:extLst>
              <a:ext uri="{FF2B5EF4-FFF2-40B4-BE49-F238E27FC236}">
                <a16:creationId xmlns:a16="http://schemas.microsoft.com/office/drawing/2014/main" id="{1BF01F89-8BAC-4BD8-BA08-22104B772502}"/>
              </a:ext>
            </a:extLst>
          </p:cNvPr>
          <p:cNvPicPr>
            <a:picLocks noGrp="1" noChangeAspect="1"/>
          </p:cNvPicPr>
          <p:nvPr>
            <p:ph sz="half" idx="1"/>
          </p:nvPr>
        </p:nvPicPr>
        <p:blipFill>
          <a:blip r:embed="rId3"/>
          <a:srcRect t="18999"/>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56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0D74368-7CF7-4439-021D-7C1691781063}"/>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sz="3700"/>
              <a:t>Ystävyys ja verkostoituminen</a:t>
            </a:r>
          </a:p>
        </p:txBody>
      </p:sp>
      <p:pic>
        <p:nvPicPr>
          <p:cNvPr id="5" name="Sisällön paikkamerkki 4" descr="Työkaverit kokoontuivat ryhmäkuvaan">
            <a:extLst>
              <a:ext uri="{FF2B5EF4-FFF2-40B4-BE49-F238E27FC236}">
                <a16:creationId xmlns:a16="http://schemas.microsoft.com/office/drawing/2014/main" id="{B435BA85-3B08-4BE0-B8F1-C8FC06451637}"/>
              </a:ext>
            </a:extLst>
          </p:cNvPr>
          <p:cNvPicPr>
            <a:picLocks noGrp="1" noChangeAspect="1"/>
          </p:cNvPicPr>
          <p:nvPr>
            <p:ph sz="half" idx="1"/>
          </p:nvPr>
        </p:nvPicPr>
        <p:blipFill>
          <a:blip r:embed="rId3"/>
          <a:srcRect l="23219" r="2171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ED1CF83C-82F3-8588-8909-7AC86B6B2AD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a:t>Ystävyyden rakentaminen</a:t>
            </a:r>
          </a:p>
          <a:p>
            <a:pPr marL="0" lvl="1" indent="0">
              <a:buNone/>
            </a:pPr>
            <a:r>
              <a:rPr lang="fi-FI" sz="1400"/>
              <a:t>Ystävyyden rakentaminen on keskeinen osa Rotaryn toimintaa ja se luo pohjaa yhteistyölle ja tuelle.</a:t>
            </a:r>
          </a:p>
          <a:p>
            <a:pPr marL="0" indent="0">
              <a:spcBef>
                <a:spcPts val="2500"/>
              </a:spcBef>
              <a:buNone/>
            </a:pPr>
            <a:r>
              <a:rPr lang="fi-FI" sz="1400" b="1"/>
              <a:t>Verkostoitumisen merkitys</a:t>
            </a:r>
          </a:p>
          <a:p>
            <a:pPr marL="0" lvl="1" indent="0">
              <a:buNone/>
            </a:pPr>
            <a:r>
              <a:rPr lang="fi-FI" sz="1400"/>
              <a:t>Verkostoituminen antaa jäsenille mahdollisuuden jakaa ideoita, resursseja ja tukea toisiaan henkilökohtaisessa ja ammatillisessa kasvussa.</a:t>
            </a:r>
          </a:p>
          <a:p>
            <a:pPr marL="0" indent="0">
              <a:spcBef>
                <a:spcPts val="2500"/>
              </a:spcBef>
              <a:buNone/>
            </a:pPr>
            <a:r>
              <a:rPr lang="fi-FI" sz="1400" b="1"/>
              <a:t>Menestyminen yhdessä</a:t>
            </a:r>
          </a:p>
          <a:p>
            <a:pPr marL="0" lvl="1" indent="0">
              <a:buNone/>
            </a:pPr>
            <a:r>
              <a:rPr lang="fi-FI" sz="1400"/>
              <a:t>Ystävyyden ja verkostoitumisen kautta jäsenet voivat saavuttaa yhteisiä tavoitteita ja menestyä yhdessä eri elämänalueilla.</a:t>
            </a:r>
          </a:p>
        </p:txBody>
      </p:sp>
    </p:spTree>
    <p:extLst>
      <p:ext uri="{BB962C8B-B14F-4D97-AF65-F5344CB8AC3E}">
        <p14:creationId xmlns:p14="http://schemas.microsoft.com/office/powerpoint/2010/main" val="2898201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30A11F3A-1714-0E53-758C-ABF64B1A3CC0}"/>
              </a:ext>
            </a:extLst>
          </p:cNvPr>
          <p:cNvSpPr>
            <a:spLocks noGrp="1"/>
          </p:cNvSpPr>
          <p:nvPr>
            <p:ph type="ctrTitle"/>
          </p:nvPr>
        </p:nvSpPr>
        <p:spPr>
          <a:xfrm>
            <a:off x="559219" y="1115844"/>
            <a:ext cx="7680960" cy="4631911"/>
          </a:xfrm>
        </p:spPr>
        <p:txBody>
          <a:bodyPr anchor="b">
            <a:normAutofit/>
          </a:bodyPr>
          <a:lstStyle/>
          <a:p>
            <a:r>
              <a:rPr lang="fi-FI" sz="6500"/>
              <a:t>Rotaryn humanitaariset projektit ja ohjelmat</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118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6CEC695-9212-9ACC-276C-55388A53AABB}"/>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Paikalliset yhteisöpalvelut</a:t>
            </a:r>
          </a:p>
        </p:txBody>
      </p:sp>
      <p:sp>
        <p:nvSpPr>
          <p:cNvPr id="4" name="Sisällön paikkamerkki 3">
            <a:extLst>
              <a:ext uri="{FF2B5EF4-FFF2-40B4-BE49-F238E27FC236}">
                <a16:creationId xmlns:a16="http://schemas.microsoft.com/office/drawing/2014/main" id="{D591941F-E776-B6ED-8B9C-4F266BD8F0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i-FI" sz="1400" b="1"/>
              <a:t>Koulutusohjelmat</a:t>
            </a:r>
          </a:p>
          <a:p>
            <a:pPr marL="0" lvl="1" indent="0">
              <a:buNone/>
            </a:pPr>
            <a:r>
              <a:rPr lang="fi-FI" sz="1400"/>
              <a:t>Rotaryklubit tarjoavat koulutusohjelmia, jotka auttavat nuoria kehittämään taitojaan ja parantamaan tulevaisuudennäkymiään.</a:t>
            </a:r>
          </a:p>
          <a:p>
            <a:pPr marL="0" indent="0">
              <a:spcBef>
                <a:spcPts val="2500"/>
              </a:spcBef>
              <a:buNone/>
            </a:pPr>
            <a:r>
              <a:rPr lang="fi-FI" sz="1400" b="1"/>
              <a:t>Terveysaloitteet</a:t>
            </a:r>
          </a:p>
          <a:p>
            <a:pPr marL="0" lvl="1" indent="0">
              <a:buNone/>
            </a:pPr>
            <a:r>
              <a:rPr lang="fi-FI" sz="1400"/>
              <a:t>Terveyshankkeet, kuten rokotuskampanjat ja terveystietoisuusohjelmat, edistävät yhteisöjen hyvinvointia ja terveyttä.</a:t>
            </a:r>
          </a:p>
          <a:p>
            <a:pPr marL="0" indent="0">
              <a:spcBef>
                <a:spcPts val="2500"/>
              </a:spcBef>
              <a:buNone/>
            </a:pPr>
            <a:r>
              <a:rPr lang="fi-FI" sz="1400" b="1"/>
              <a:t>Ympäristönsuojelu</a:t>
            </a:r>
          </a:p>
          <a:p>
            <a:pPr marL="0" lvl="1" indent="0">
              <a:buNone/>
            </a:pPr>
            <a:r>
              <a:rPr lang="fi-FI" sz="1400"/>
              <a:t>Ympäristöhankkeet keskittyvät luonnon suojelemiseen ja kestävän kehityksen edistämiseen paikallisissa yhteisöissä.</a:t>
            </a:r>
          </a:p>
        </p:txBody>
      </p:sp>
      <p:pic>
        <p:nvPicPr>
          <p:cNvPr id="5" name="Sisällön paikkamerkki 4" descr="Liiketoiminnan kehittäminen - Lähikuva käsistä, jotka pitävät taimia ryhmässä">
            <a:extLst>
              <a:ext uri="{FF2B5EF4-FFF2-40B4-BE49-F238E27FC236}">
                <a16:creationId xmlns:a16="http://schemas.microsoft.com/office/drawing/2014/main" id="{360E2876-C4CE-459A-BF4A-C2E42D9D30D4}"/>
              </a:ext>
            </a:extLst>
          </p:cNvPr>
          <p:cNvPicPr>
            <a:picLocks noGrp="1" noChangeAspect="1"/>
          </p:cNvPicPr>
          <p:nvPr>
            <p:ph sz="half" idx="1"/>
          </p:nvPr>
        </p:nvPicPr>
        <p:blipFill>
          <a:blip r:embed="rId3"/>
          <a:srcRect t="15332" b="3666"/>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790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DA9FA3F-7BAD-8C03-FB1A-4D9B880F8CB9}"/>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Kansainväliset avustusprojektit</a:t>
            </a:r>
          </a:p>
        </p:txBody>
      </p:sp>
      <p:sp>
        <p:nvSpPr>
          <p:cNvPr id="4" name="Sisällön paikkamerkki 3">
            <a:extLst>
              <a:ext uri="{FF2B5EF4-FFF2-40B4-BE49-F238E27FC236}">
                <a16:creationId xmlns:a16="http://schemas.microsoft.com/office/drawing/2014/main" id="{F46D38CD-E7AE-DDE7-9A4C-9C0C7A2EFEC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i-FI" sz="1400" b="1"/>
              <a:t>Köyhyyden vähentäminen</a:t>
            </a:r>
          </a:p>
          <a:p>
            <a:pPr marL="0" lvl="1" indent="0">
              <a:buNone/>
            </a:pPr>
            <a:r>
              <a:rPr lang="fi-FI" sz="1400"/>
              <a:t>Kansainväliset avustusprojektit keskittyvät köyhyyden vähentämiseen, auttaen yhteisöjä saavuttamaan kestävän kehityksen.</a:t>
            </a:r>
          </a:p>
          <a:p>
            <a:pPr marL="0" indent="0">
              <a:spcBef>
                <a:spcPts val="2500"/>
              </a:spcBef>
              <a:buNone/>
            </a:pPr>
            <a:r>
              <a:rPr lang="fi-FI" sz="1400" b="1"/>
              <a:t>Koulutusmahdollisuudet</a:t>
            </a:r>
          </a:p>
          <a:p>
            <a:pPr marL="0" lvl="1" indent="0">
              <a:buNone/>
            </a:pPr>
            <a:r>
              <a:rPr lang="fi-FI" sz="1400"/>
              <a:t>Rotaryn projektit tarjoavat koulutusmahdollisuuksia, jotka parantavat yksilöiden ja yhteisöjen elämänlaatua.</a:t>
            </a:r>
          </a:p>
          <a:p>
            <a:pPr marL="0" indent="0">
              <a:spcBef>
                <a:spcPts val="2500"/>
              </a:spcBef>
              <a:buNone/>
            </a:pPr>
            <a:r>
              <a:rPr lang="fi-FI" sz="1400" b="1"/>
              <a:t>Terveydenhuolto</a:t>
            </a:r>
          </a:p>
          <a:p>
            <a:pPr marL="0" lvl="1" indent="0">
              <a:buNone/>
            </a:pPr>
            <a:r>
              <a:rPr lang="fi-FI" sz="1400"/>
              <a:t>Avustusprojektit kehittävät terveydenhuoltojärjestelmiä, parantaen perusterveydenhuoltoa ja terveyspalvelujen saatavuutta.</a:t>
            </a:r>
          </a:p>
        </p:txBody>
      </p:sp>
      <p:pic>
        <p:nvPicPr>
          <p:cNvPr id="5" name="Sisällön paikkamerkki 4" descr="ryhmä hahmoja yhdistetty arould geneerinen pieni maapallo. Putkienpuhdistimista valmistettu hahmoihmisten valolaatikko">
            <a:extLst>
              <a:ext uri="{FF2B5EF4-FFF2-40B4-BE49-F238E27FC236}">
                <a16:creationId xmlns:a16="http://schemas.microsoft.com/office/drawing/2014/main" id="{86B9AEBE-A403-45D3-8091-E1C2C2CC36DB}"/>
              </a:ext>
            </a:extLst>
          </p:cNvPr>
          <p:cNvPicPr>
            <a:picLocks noGrp="1" noChangeAspect="1"/>
          </p:cNvPicPr>
          <p:nvPr>
            <p:ph sz="half" idx="1"/>
          </p:nvPr>
        </p:nvPicPr>
        <p:blipFill>
          <a:blip r:embed="rId3"/>
          <a:srcRect l="25859" r="19958" b="-1"/>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730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91FAD78-3ACA-717D-BFFF-6693D0B301ED}"/>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Rotary Youth Exchange -nuorisovaihto-ohjelma</a:t>
            </a:r>
          </a:p>
        </p:txBody>
      </p:sp>
      <p:pic>
        <p:nvPicPr>
          <p:cNvPr id="5" name="Sisällön paikkamerkki 4" descr="Ryhmä hymyileviä nuoria seisoo nurmikolla tiilirakennuksen ulkopuolella, reput ja kantokassi jalassaan, matkapuhelimet kädessään">
            <a:extLst>
              <a:ext uri="{FF2B5EF4-FFF2-40B4-BE49-F238E27FC236}">
                <a16:creationId xmlns:a16="http://schemas.microsoft.com/office/drawing/2014/main" id="{66D27C48-8440-4C98-9C19-2927A7164B59}"/>
              </a:ext>
            </a:extLst>
          </p:cNvPr>
          <p:cNvPicPr>
            <a:picLocks noGrp="1" noChangeAspect="1"/>
          </p:cNvPicPr>
          <p:nvPr>
            <p:ph sz="half" idx="1"/>
          </p:nvPr>
        </p:nvPicPr>
        <p:blipFill>
          <a:blip r:embed="rId3"/>
          <a:srcRect l="21619" r="3197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A16EE95C-C00B-6FAC-BAA4-17AF0D5621B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a:t>Kulttuurien välinen ymmärrys</a:t>
            </a:r>
          </a:p>
          <a:p>
            <a:pPr marL="0" lvl="1" indent="0">
              <a:buNone/>
            </a:pPr>
            <a:r>
              <a:rPr lang="fi-FI" sz="1400"/>
              <a:t>Nuorisovaihto-ohjelma edistää kulttuurien välistä ymmärrystä, mikä auttaa nuoria ymmärtämään ja arvostamaan erilaisia kulttuureita.</a:t>
            </a:r>
          </a:p>
          <a:p>
            <a:pPr marL="0" indent="0">
              <a:spcBef>
                <a:spcPts val="2500"/>
              </a:spcBef>
              <a:buNone/>
            </a:pPr>
            <a:r>
              <a:rPr lang="fi-FI" sz="1400" b="1"/>
              <a:t>Ystävyyden rakentaminen</a:t>
            </a:r>
          </a:p>
          <a:p>
            <a:pPr marL="0" lvl="1" indent="0">
              <a:buNone/>
            </a:pPr>
            <a:r>
              <a:rPr lang="fi-FI" sz="1400"/>
              <a:t>Ohjelma luo ystävyyssuhteita nuorten keskuudessa eri maissa, mikä edistää kansainvälistä ystävyyttä ja yhteistyötä.</a:t>
            </a:r>
          </a:p>
          <a:p>
            <a:pPr marL="0" indent="0">
              <a:spcBef>
                <a:spcPts val="2500"/>
              </a:spcBef>
              <a:buNone/>
            </a:pPr>
            <a:r>
              <a:rPr lang="fi-FI" sz="1400" b="1"/>
              <a:t>Opiskelijoiden vaihto</a:t>
            </a:r>
          </a:p>
          <a:p>
            <a:pPr marL="0" lvl="1" indent="0">
              <a:buNone/>
            </a:pPr>
            <a:r>
              <a:rPr lang="fi-FI" sz="1400"/>
              <a:t>Rotary Youth Exchange mahdollistaa opiskelijoiden vaihtamisen eri maihin, mikä rikastuttaa heidän oppimiskokemuksiaan ja avaa uusia näkökulmia.</a:t>
            </a:r>
          </a:p>
        </p:txBody>
      </p:sp>
    </p:spTree>
    <p:extLst>
      <p:ext uri="{BB962C8B-B14F-4D97-AF65-F5344CB8AC3E}">
        <p14:creationId xmlns:p14="http://schemas.microsoft.com/office/powerpoint/2010/main" val="1909414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230DF83F-424A-2C4D-D582-78D4F102D5D6}"/>
              </a:ext>
            </a:extLst>
          </p:cNvPr>
          <p:cNvSpPr>
            <a:spLocks noGrp="1"/>
          </p:cNvSpPr>
          <p:nvPr>
            <p:ph type="ctrTitle"/>
          </p:nvPr>
        </p:nvSpPr>
        <p:spPr>
          <a:xfrm>
            <a:off x="559219" y="1115844"/>
            <a:ext cx="7680960" cy="4631911"/>
          </a:xfrm>
        </p:spPr>
        <p:txBody>
          <a:bodyPr anchor="b">
            <a:normAutofit/>
          </a:bodyPr>
          <a:lstStyle/>
          <a:p>
            <a:r>
              <a:rPr lang="fi-FI" sz="6500"/>
              <a:t>Rotarytoiminnan merkitys ja vaikutus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690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FB5105B-2BE1-7E5D-C2A6-9B8EB975997A}"/>
              </a:ext>
            </a:extLst>
          </p:cNvPr>
          <p:cNvSpPr>
            <a:spLocks noGrp="1"/>
          </p:cNvSpPr>
          <p:nvPr>
            <p:ph type="title"/>
          </p:nvPr>
        </p:nvSpPr>
        <p:spPr>
          <a:xfrm>
            <a:off x="640080" y="1371600"/>
            <a:ext cx="3502152" cy="3591463"/>
          </a:xfrm>
        </p:spPr>
        <p:txBody>
          <a:bodyPr anchor="t">
            <a:normAutofit/>
          </a:bodyPr>
          <a:lstStyle/>
          <a:p>
            <a:r>
              <a:rPr lang="fi-FI"/>
              <a:t>Esityksen sisältö</a:t>
            </a:r>
          </a:p>
        </p:txBody>
      </p:sp>
      <p:cxnSp>
        <p:nvCxnSpPr>
          <p:cNvPr id="10" name="Straight Connector 9">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B0EAC76B-16B3-9B91-C8A9-8EA7E7208285}"/>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4931664" y="1371601"/>
            <a:ext cx="6620256" cy="4926318"/>
          </a:xfrm>
        </p:spPr>
        <p:txBody>
          <a:bodyPr>
            <a:normAutofit/>
          </a:bodyPr>
          <a:lstStyle/>
          <a:p>
            <a:r>
              <a:rPr lang="fi-FI" dirty="0"/>
              <a:t>Rotarytoiminnan historia</a:t>
            </a:r>
          </a:p>
          <a:p>
            <a:r>
              <a:rPr lang="fi-FI" dirty="0"/>
              <a:t>Rotaryklubin tavoitteet ja organisaatio</a:t>
            </a:r>
          </a:p>
          <a:p>
            <a:r>
              <a:rPr lang="fi-FI" dirty="0"/>
              <a:t>Rotarytoiminnan keskeiset arvot ja periaatteet</a:t>
            </a:r>
          </a:p>
          <a:p>
            <a:r>
              <a:rPr lang="fi-FI" dirty="0"/>
              <a:t>Rotaryn humanitaariset projektit ja ohjelmat</a:t>
            </a:r>
          </a:p>
          <a:p>
            <a:r>
              <a:rPr lang="fi-FI" dirty="0"/>
              <a:t>Rotarytoiminnan merkitys ja vaikutus</a:t>
            </a:r>
          </a:p>
        </p:txBody>
      </p:sp>
    </p:spTree>
    <p:extLst>
      <p:ext uri="{BB962C8B-B14F-4D97-AF65-F5344CB8AC3E}">
        <p14:creationId xmlns:p14="http://schemas.microsoft.com/office/powerpoint/2010/main" val="3237278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8F19650-C281-543F-6ACB-C6F1CD47F185}"/>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Vaikutus paikallisiin yhteisöihin</a:t>
            </a:r>
          </a:p>
        </p:txBody>
      </p:sp>
      <p:sp>
        <p:nvSpPr>
          <p:cNvPr id="4" name="Sisällön paikkamerkki 3">
            <a:extLst>
              <a:ext uri="{FF2B5EF4-FFF2-40B4-BE49-F238E27FC236}">
                <a16:creationId xmlns:a16="http://schemas.microsoft.com/office/drawing/2014/main" id="{73AA0486-85B9-22EE-1D3C-B2B744008EE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i-FI" sz="1400" b="1"/>
              <a:t>Elämänlaadun parantaminen</a:t>
            </a:r>
          </a:p>
          <a:p>
            <a:pPr marL="0" lvl="1" indent="0">
              <a:buNone/>
            </a:pPr>
            <a:r>
              <a:rPr lang="fi-FI" sz="1400"/>
              <a:t>Rotaryn projektit parantavat elämänlaatua paikallisissa yhteisöissä tarjoamalla tarvittavia resursseja ja tukea.</a:t>
            </a:r>
          </a:p>
          <a:p>
            <a:pPr marL="0" indent="0">
              <a:spcBef>
                <a:spcPts val="2500"/>
              </a:spcBef>
              <a:buNone/>
            </a:pPr>
            <a:r>
              <a:rPr lang="fi-FI" sz="1400" b="1"/>
              <a:t>Resurssit kehitykselle</a:t>
            </a:r>
          </a:p>
          <a:p>
            <a:pPr marL="0" lvl="1" indent="0">
              <a:buNone/>
            </a:pPr>
            <a:r>
              <a:rPr lang="fi-FI" sz="1400"/>
              <a:t>Klubit tarjoavat resursseja paikallisen kehityksen tueksi, mikä auttaa yhteisöjä saavuttamaan tavoitteensa.</a:t>
            </a:r>
          </a:p>
          <a:p>
            <a:pPr marL="0" indent="0">
              <a:spcBef>
                <a:spcPts val="2500"/>
              </a:spcBef>
              <a:buNone/>
            </a:pPr>
            <a:r>
              <a:rPr lang="fi-FI" sz="1400" b="1"/>
              <a:t>Paikallisten kysymysten ratkaisu</a:t>
            </a:r>
          </a:p>
          <a:p>
            <a:pPr marL="0" lvl="1" indent="0">
              <a:buNone/>
            </a:pPr>
            <a:r>
              <a:rPr lang="fi-FI" sz="1400"/>
              <a:t>Rotary-klubit osallistuvat aktiivisesti paikallisiin kysymyksiin, tunnistaen ja ratkaisten yhteisöjen tarpeet.</a:t>
            </a:r>
          </a:p>
        </p:txBody>
      </p:sp>
      <p:pic>
        <p:nvPicPr>
          <p:cNvPr id="5" name="Sisällön paikkamerkki 4" descr="Ryhmä monietnisiä ihmisiä, erilaisia kykyjä omaavia ihmisiä, vapaaehtoisia roskasäkkeineen siivoamassa puistoaluetta">
            <a:extLst>
              <a:ext uri="{FF2B5EF4-FFF2-40B4-BE49-F238E27FC236}">
                <a16:creationId xmlns:a16="http://schemas.microsoft.com/office/drawing/2014/main" id="{72F6FDAD-BB60-4481-A760-6508B2634A71}"/>
              </a:ext>
            </a:extLst>
          </p:cNvPr>
          <p:cNvPicPr>
            <a:picLocks noGrp="1" noChangeAspect="1"/>
          </p:cNvPicPr>
          <p:nvPr>
            <p:ph sz="half" idx="1"/>
          </p:nvPr>
        </p:nvPicPr>
        <p:blipFill>
          <a:blip r:embed="rId3"/>
          <a:srcRect l="14472" r="30522"/>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145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B859A7C-3EBD-A666-7C54-3D24B5457582}"/>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Rotaryn rooli globaalissa terveydessä ja koulutuksessa</a:t>
            </a:r>
          </a:p>
        </p:txBody>
      </p:sp>
      <p:sp>
        <p:nvSpPr>
          <p:cNvPr id="4" name="Sisällön paikkamerkki 3">
            <a:extLst>
              <a:ext uri="{FF2B5EF4-FFF2-40B4-BE49-F238E27FC236}">
                <a16:creationId xmlns:a16="http://schemas.microsoft.com/office/drawing/2014/main" id="{F3143DB6-AA72-D15C-40AE-26F4B9E46E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i-FI" sz="1400" b="1"/>
              <a:t>Poliorokotusohjelma</a:t>
            </a:r>
          </a:p>
          <a:p>
            <a:pPr marL="0" lvl="1" indent="0">
              <a:buNone/>
            </a:pPr>
            <a:r>
              <a:rPr lang="fi-FI" sz="1400"/>
              <a:t>Rotaryn poliorokotusohjelma on vähentänyt polion esiintyvyyttä merkittävästi ja parantanut lasten terveyttä globaalisti.</a:t>
            </a:r>
          </a:p>
          <a:p>
            <a:pPr marL="0" indent="0">
              <a:spcBef>
                <a:spcPts val="2500"/>
              </a:spcBef>
              <a:buNone/>
            </a:pPr>
            <a:r>
              <a:rPr lang="fi-FI" sz="1400" b="1"/>
              <a:t>Terveyden parantaminen</a:t>
            </a:r>
          </a:p>
          <a:p>
            <a:pPr marL="0" lvl="1" indent="0">
              <a:buNone/>
            </a:pPr>
            <a:r>
              <a:rPr lang="fi-FI" sz="1400"/>
              <a:t>Rotaryn kampanjat ovat vaikuttaneet lasten terveyteen ja hyvinvointiin ympäri maailmaa, vähentäen sairauksia ja parantaen elämänlaatua.</a:t>
            </a:r>
          </a:p>
          <a:p>
            <a:pPr marL="0" indent="0">
              <a:spcBef>
                <a:spcPts val="2500"/>
              </a:spcBef>
              <a:buNone/>
            </a:pPr>
            <a:r>
              <a:rPr lang="fi-FI" sz="1400" b="1"/>
              <a:t>Koulutushankkeet</a:t>
            </a:r>
          </a:p>
          <a:p>
            <a:pPr marL="0" lvl="1" indent="0">
              <a:buNone/>
            </a:pPr>
            <a:r>
              <a:rPr lang="fi-FI" sz="1400"/>
              <a:t>Rotary tukee koulutushankkeita, jotka parantavat lasten koulutusta ja mahdollisuuksia kehitysmaissa.</a:t>
            </a:r>
          </a:p>
        </p:txBody>
      </p:sp>
      <p:pic>
        <p:nvPicPr>
          <p:cNvPr id="5" name="Sisällön paikkamerkki 4" descr="Lääkäri antoi lapsille rokotusneulan">
            <a:extLst>
              <a:ext uri="{FF2B5EF4-FFF2-40B4-BE49-F238E27FC236}">
                <a16:creationId xmlns:a16="http://schemas.microsoft.com/office/drawing/2014/main" id="{7776D37E-F8E7-4B7B-8E7F-5CD45916844C}"/>
              </a:ext>
            </a:extLst>
          </p:cNvPr>
          <p:cNvPicPr>
            <a:picLocks noGrp="1" noChangeAspect="1"/>
          </p:cNvPicPr>
          <p:nvPr>
            <p:ph sz="half" idx="1"/>
          </p:nvPr>
        </p:nvPicPr>
        <p:blipFill>
          <a:blip r:embed="rId3"/>
          <a:srcRect l="44994"/>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727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FF35989-040D-4022-ED57-159343855E83}"/>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Rotarien henkilökohtaiset kokemukset ja kasvu</a:t>
            </a:r>
          </a:p>
        </p:txBody>
      </p:sp>
      <p:pic>
        <p:nvPicPr>
          <p:cNvPr id="5" name="Sisällön paikkamerkki 4" descr="Tässä ylhäältä katsottuna ryhmä tunnistamattomia vapaaehtoisia seisoo ympyrässä ja pinoaa käsiä, He ovat pukeutuneet rennosti ja seisovat nurmikolla ulkona roskapussien kanssa.">
            <a:extLst>
              <a:ext uri="{FF2B5EF4-FFF2-40B4-BE49-F238E27FC236}">
                <a16:creationId xmlns:a16="http://schemas.microsoft.com/office/drawing/2014/main" id="{F49CF10C-073A-49A9-A82D-F8BA48352F52}"/>
              </a:ext>
            </a:extLst>
          </p:cNvPr>
          <p:cNvPicPr>
            <a:picLocks noGrp="1" noChangeAspect="1"/>
          </p:cNvPicPr>
          <p:nvPr>
            <p:ph sz="half" idx="1"/>
          </p:nvPr>
        </p:nvPicPr>
        <p:blipFill>
          <a:blip r:embed="rId3"/>
          <a:srcRect l="18598" r="26336"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2D773EB7-E007-7E4F-D622-7DA977E7EF0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a:t>Elämänmuutos</a:t>
            </a:r>
          </a:p>
          <a:p>
            <a:pPr marL="0" lvl="1" indent="0">
              <a:buNone/>
            </a:pPr>
            <a:r>
              <a:rPr lang="fi-FI" sz="1400"/>
              <a:t>Osallistuminen Rotarytoimintaan on monille rotareille tuonut merkittäviä muutoksia heidän elämäänsä ja arvoihinsa.</a:t>
            </a:r>
          </a:p>
          <a:p>
            <a:pPr marL="0" indent="0">
              <a:spcBef>
                <a:spcPts val="2500"/>
              </a:spcBef>
              <a:buNone/>
            </a:pPr>
            <a:r>
              <a:rPr lang="fi-FI" sz="1400" b="1"/>
              <a:t>Ystävyyssuhteet</a:t>
            </a:r>
          </a:p>
          <a:p>
            <a:pPr marL="0" lvl="1" indent="0">
              <a:buNone/>
            </a:pPr>
            <a:r>
              <a:rPr lang="fi-FI" sz="1400"/>
              <a:t>Rotary tarjoaa mahdollisuuden luoda syviä ystävyyksiä eri taustoista tulevien ihmisten kanssa, mikä rikastuttaa elämää.</a:t>
            </a:r>
          </a:p>
          <a:p>
            <a:pPr marL="0" indent="0">
              <a:spcBef>
                <a:spcPts val="2500"/>
              </a:spcBef>
              <a:buNone/>
            </a:pPr>
            <a:r>
              <a:rPr lang="fi-FI" sz="1400" b="1"/>
              <a:t>Johtajuuden kehittäminen</a:t>
            </a:r>
          </a:p>
          <a:p>
            <a:pPr marL="0" lvl="1" indent="0">
              <a:buNone/>
            </a:pPr>
            <a:r>
              <a:rPr lang="fi-FI" sz="1400"/>
              <a:t>Rotarytoiminta tukee osallistujien johtajuuskykyjen kehittymistä, mikä auttaa heitä vaikuttamaan ympäröivään maailmaan.</a:t>
            </a:r>
          </a:p>
        </p:txBody>
      </p:sp>
    </p:spTree>
    <p:extLst>
      <p:ext uri="{BB962C8B-B14F-4D97-AF65-F5344CB8AC3E}">
        <p14:creationId xmlns:p14="http://schemas.microsoft.com/office/powerpoint/2010/main" val="2060689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637DD730-E65A-6A62-03E8-339DE3B00320}"/>
              </a:ext>
            </a:extLst>
          </p:cNvPr>
          <p:cNvSpPr>
            <a:spLocks noGrp="1"/>
          </p:cNvSpPr>
          <p:nvPr>
            <p:ph type="title"/>
          </p:nvPr>
        </p:nvSpPr>
        <p:spPr>
          <a:xfrm>
            <a:off x="640079" y="1572768"/>
            <a:ext cx="8162176" cy="1406993"/>
          </a:xfrm>
        </p:spPr>
        <p:txBody>
          <a:bodyPr anchor="b">
            <a:normAutofit/>
          </a:bodyPr>
          <a:lstStyle/>
          <a:p>
            <a:r>
              <a:rPr lang="fi-FI" sz="6000"/>
              <a:t>Johtopäätös</a:t>
            </a:r>
          </a:p>
        </p:txBody>
      </p:sp>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1" name="Sisällön paikkamerkki 2">
            <a:extLst>
              <a:ext uri="{FF2B5EF4-FFF2-40B4-BE49-F238E27FC236}">
                <a16:creationId xmlns:a16="http://schemas.microsoft.com/office/drawing/2014/main" id="{B7ABB956-D628-FE8F-DA53-CF7FED31099B}"/>
              </a:ext>
            </a:extLst>
          </p:cNvPr>
          <p:cNvGraphicFramePr>
            <a:graphicFrameLocks noGrp="1"/>
          </p:cNvGraphicFramePr>
          <p:nvPr>
            <p:ph idx="1"/>
            <p:extLst>
              <p:ext uri="{D42A27DB-BD31-4B8C-83A1-F6EECF244321}">
                <p14:modId xmlns:p14="http://schemas.microsoft.com/office/powerpoint/2010/main" val="374822412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822539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4EC4DCD5-688A-808D-6BD3-D03F77980A98}"/>
              </a:ext>
            </a:extLst>
          </p:cNvPr>
          <p:cNvSpPr>
            <a:spLocks noGrp="1"/>
          </p:cNvSpPr>
          <p:nvPr>
            <p:ph type="ctrTitle"/>
          </p:nvPr>
        </p:nvSpPr>
        <p:spPr>
          <a:xfrm>
            <a:off x="559219" y="1115844"/>
            <a:ext cx="7680960" cy="4631911"/>
          </a:xfrm>
        </p:spPr>
        <p:txBody>
          <a:bodyPr anchor="b">
            <a:normAutofit/>
          </a:bodyPr>
          <a:lstStyle/>
          <a:p>
            <a:r>
              <a:rPr lang="fi-FI" sz="6500"/>
              <a:t>Rotarytoiminnan historia</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941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BEF1802-97BE-6774-BAA3-FB585453C247}"/>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Rotarytoiminnan synty ja perustaja Paul Harris</a:t>
            </a:r>
          </a:p>
        </p:txBody>
      </p:sp>
      <p:sp>
        <p:nvSpPr>
          <p:cNvPr id="4" name="Sisällön paikkamerkki 3">
            <a:extLst>
              <a:ext uri="{FF2B5EF4-FFF2-40B4-BE49-F238E27FC236}">
                <a16:creationId xmlns:a16="http://schemas.microsoft.com/office/drawing/2014/main" id="{E4E178FB-3032-6F59-C650-B74BEEA6C60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fi-FI" sz="1400" b="1"/>
              <a:t>Rotaryn perustaminen</a:t>
            </a:r>
          </a:p>
          <a:p>
            <a:pPr marL="0" lvl="1" indent="0">
              <a:buNone/>
            </a:pPr>
            <a:r>
              <a:rPr lang="fi-FI" sz="1400"/>
              <a:t>Rotary perustettiin vuonna 1905 Chicagossa Paul Harrisin toimesta. Se oli alun perin liikemiesten verkosto.</a:t>
            </a:r>
          </a:p>
          <a:p>
            <a:pPr marL="0" indent="0">
              <a:spcBef>
                <a:spcPts val="2500"/>
              </a:spcBef>
              <a:buNone/>
            </a:pPr>
            <a:r>
              <a:rPr lang="fi-FI" sz="1400" b="1"/>
              <a:t>Ystävyyden edistäminen</a:t>
            </a:r>
          </a:p>
          <a:p>
            <a:pPr marL="0" lvl="1" indent="0">
              <a:buNone/>
            </a:pPr>
            <a:r>
              <a:rPr lang="fi-FI" sz="1400"/>
              <a:t>Harris halusi luoda ympäristön, joka edistää ystävyyttä ja yhteistyötä liikemiesten keskuudessa.</a:t>
            </a:r>
          </a:p>
          <a:p>
            <a:pPr marL="0" indent="0">
              <a:spcBef>
                <a:spcPts val="2500"/>
              </a:spcBef>
              <a:buNone/>
            </a:pPr>
            <a:r>
              <a:rPr lang="fi-FI" sz="1400" b="1"/>
              <a:t>Arvojen jatkuvuus</a:t>
            </a:r>
          </a:p>
          <a:p>
            <a:pPr marL="0" lvl="1" indent="0">
              <a:buNone/>
            </a:pPr>
            <a:r>
              <a:rPr lang="fi-FI" sz="1400"/>
              <a:t>Paul Harrisin visiot ja arvot ovat edelleen keskeisiä Rotaryn toiminnassa nykypäivänä.</a:t>
            </a:r>
          </a:p>
        </p:txBody>
      </p:sp>
      <p:pic>
        <p:nvPicPr>
          <p:cNvPr id="5" name="Sisällön paikkamerkki 4" descr="Lähikuva ryhmästä kollegoita juhlimassa yhdessä. Sekaikäinen ikäryhmä iloisia liikemiehiä hurraamassa. Sekarotuinen ryhmä työtovereita ammattivaatteissa.">
            <a:extLst>
              <a:ext uri="{FF2B5EF4-FFF2-40B4-BE49-F238E27FC236}">
                <a16:creationId xmlns:a16="http://schemas.microsoft.com/office/drawing/2014/main" id="{733E63D5-4A03-48CD-A9CF-D7F8769AB4A1}"/>
              </a:ext>
            </a:extLst>
          </p:cNvPr>
          <p:cNvPicPr>
            <a:picLocks noGrp="1" noChangeAspect="1"/>
          </p:cNvPicPr>
          <p:nvPr>
            <p:ph sz="half" idx="1"/>
          </p:nvPr>
        </p:nvPicPr>
        <p:blipFill>
          <a:blip r:embed="rId3"/>
          <a:srcRect l="19496" r="26115"/>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73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5B5FAFB-57BD-1FB7-EE81-41867EDBB87F}"/>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Ensimmäinen Rotaryklubi Chicagossa</a:t>
            </a:r>
          </a:p>
        </p:txBody>
      </p:sp>
      <p:pic>
        <p:nvPicPr>
          <p:cNvPr id="5" name="Sisällön paikkamerkki 4" descr="Ruskea korkea rakennus ja sininen taivas">
            <a:extLst>
              <a:ext uri="{FF2B5EF4-FFF2-40B4-BE49-F238E27FC236}">
                <a16:creationId xmlns:a16="http://schemas.microsoft.com/office/drawing/2014/main" id="{D3676B29-323B-4005-B072-F909A83432FE}"/>
              </a:ext>
            </a:extLst>
          </p:cNvPr>
          <p:cNvPicPr>
            <a:picLocks noGrp="1" noChangeAspect="1"/>
          </p:cNvPicPr>
          <p:nvPr>
            <p:ph sz="half" idx="1"/>
          </p:nvPr>
        </p:nvPicPr>
        <p:blipFill>
          <a:blip r:embed="rId3"/>
          <a:srcRect l="28565" r="16368"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C81C2EE1-D1AC-B22C-53BD-2EF0A7EFAC4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a:t>Rotaryklubin perustaminen</a:t>
            </a:r>
          </a:p>
          <a:p>
            <a:pPr marL="0" lvl="1" indent="0">
              <a:buNone/>
            </a:pPr>
            <a:r>
              <a:rPr lang="fi-FI" sz="1400"/>
              <a:t>Ensimmäinen Rotaryklubi perustettiin Chicagossa, ja se on esimerkki muille klubeille. Tämä merkkipaalu aloitti uuden aikakauden verkostoitumisessa.</a:t>
            </a:r>
          </a:p>
          <a:p>
            <a:pPr marL="0" indent="0">
              <a:spcBef>
                <a:spcPts val="2500"/>
              </a:spcBef>
              <a:buNone/>
            </a:pPr>
            <a:r>
              <a:rPr lang="fi-FI" sz="1400" b="1"/>
              <a:t>Verkostoituminen</a:t>
            </a:r>
          </a:p>
          <a:p>
            <a:pPr marL="0" lvl="1" indent="0">
              <a:buNone/>
            </a:pPr>
            <a:r>
              <a:rPr lang="fi-FI" sz="1400"/>
              <a:t>Klubi keskittyi alun perin verkostoitumiseen, mikä auttoi jäseniä kehittämään suhteitaan ja liiketoimintamahdollisuuksia.</a:t>
            </a:r>
          </a:p>
          <a:p>
            <a:pPr marL="0" indent="0">
              <a:spcBef>
                <a:spcPts val="2500"/>
              </a:spcBef>
              <a:buNone/>
            </a:pPr>
            <a:r>
              <a:rPr lang="fi-FI" sz="1400" b="1"/>
              <a:t>Yhteisöpalvelut</a:t>
            </a:r>
          </a:p>
          <a:p>
            <a:pPr marL="0" lvl="1" indent="0">
              <a:buNone/>
            </a:pPr>
            <a:r>
              <a:rPr lang="fi-FI" sz="1400"/>
              <a:t>Pian klubi laajensi toimintaansa yhteisöpalveluihin, jotka antoivat mahdollisuuden auttaa paikallisia yhteisöjä ja parantaa niiden hyvinvointia.</a:t>
            </a:r>
          </a:p>
        </p:txBody>
      </p:sp>
    </p:spTree>
    <p:extLst>
      <p:ext uri="{BB962C8B-B14F-4D97-AF65-F5344CB8AC3E}">
        <p14:creationId xmlns:p14="http://schemas.microsoft.com/office/powerpoint/2010/main" val="3945541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292AE8C-1FC2-71EE-F02E-9BDF191F6CC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Rotarytoiminnan kansainvälistyminen</a:t>
            </a:r>
          </a:p>
        </p:txBody>
      </p:sp>
      <p:pic>
        <p:nvPicPr>
          <p:cNvPr id="5" name="Sisällön paikkamerkki 4" descr="Työntäjät Aasiassa">
            <a:extLst>
              <a:ext uri="{FF2B5EF4-FFF2-40B4-BE49-F238E27FC236}">
                <a16:creationId xmlns:a16="http://schemas.microsoft.com/office/drawing/2014/main" id="{7A350389-48AD-405E-94D4-E03F62D1D476}"/>
              </a:ext>
            </a:extLst>
          </p:cNvPr>
          <p:cNvPicPr>
            <a:picLocks noGrp="1" noChangeAspect="1"/>
          </p:cNvPicPr>
          <p:nvPr>
            <p:ph sz="half" idx="1"/>
          </p:nvPr>
        </p:nvPicPr>
        <p:blipFill>
          <a:blip r:embed="rId3"/>
          <a:srcRect l="32779" r="12155" b="2"/>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4B79F6EF-DF24-6B0B-6D21-BFD68D2CCC3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dirty="0"/>
              <a:t>Kansainvälinen laajentuminen</a:t>
            </a:r>
          </a:p>
          <a:p>
            <a:pPr marL="0" lvl="1" indent="0">
              <a:buNone/>
            </a:pPr>
            <a:r>
              <a:rPr lang="fi-FI" sz="1400" dirty="0"/>
              <a:t>Rotary laajeni nopeasti Yhdysvaltojen ulkopuolelle, aloittaen Kanadasta vuonna 1908 ja kasvaen globaaliksi organisaatioksi.</a:t>
            </a:r>
          </a:p>
          <a:p>
            <a:pPr marL="0" indent="0">
              <a:spcBef>
                <a:spcPts val="2500"/>
              </a:spcBef>
              <a:buNone/>
            </a:pPr>
            <a:r>
              <a:rPr lang="fi-FI" sz="1400" b="1" dirty="0"/>
              <a:t>Globaalit jäsenet</a:t>
            </a:r>
          </a:p>
          <a:p>
            <a:pPr marL="0" lvl="1" indent="0">
              <a:buNone/>
            </a:pPr>
            <a:r>
              <a:rPr lang="fi-FI" sz="1400" dirty="0"/>
              <a:t>Rotary on eettisellä pohjalla toimiva kansainvälinen palvelujärjestö, joka toimii yli 200 maassa – jäseniä sillä on yli 1,2 miljoonaa. Suomessa ja Virossa on noin 270 rotaryklubia ja rotareita niissä on yhteensä noin 8900..</a:t>
            </a:r>
          </a:p>
          <a:p>
            <a:pPr marL="0" indent="0">
              <a:spcBef>
                <a:spcPts val="2500"/>
              </a:spcBef>
              <a:buNone/>
            </a:pPr>
            <a:r>
              <a:rPr lang="fi-FI" sz="1400" b="1" dirty="0"/>
              <a:t>Projektit ympäri maailmaa</a:t>
            </a:r>
          </a:p>
          <a:p>
            <a:pPr marL="0" lvl="1" indent="0">
              <a:buNone/>
            </a:pPr>
            <a:r>
              <a:rPr lang="fi-FI" sz="1400" dirty="0"/>
              <a:t>Rotary-jäsenet toteuttavat monenlaisia projekteja, jotka vaikuttavat positiivisesti paikallisiin ja globaaleihin yhteisöihin.</a:t>
            </a:r>
          </a:p>
        </p:txBody>
      </p:sp>
    </p:spTree>
    <p:extLst>
      <p:ext uri="{BB962C8B-B14F-4D97-AF65-F5344CB8AC3E}">
        <p14:creationId xmlns:p14="http://schemas.microsoft.com/office/powerpoint/2010/main" val="393447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Otsikko 1">
            <a:extLst>
              <a:ext uri="{FF2B5EF4-FFF2-40B4-BE49-F238E27FC236}">
                <a16:creationId xmlns:a16="http://schemas.microsoft.com/office/drawing/2014/main" id="{91E2F1B2-A980-73CF-1A7A-C162CE07F736}"/>
              </a:ext>
            </a:extLst>
          </p:cNvPr>
          <p:cNvSpPr>
            <a:spLocks noGrp="1"/>
          </p:cNvSpPr>
          <p:nvPr>
            <p:ph type="ctrTitle"/>
          </p:nvPr>
        </p:nvSpPr>
        <p:spPr>
          <a:xfrm>
            <a:off x="559219" y="1115844"/>
            <a:ext cx="7680960" cy="4631911"/>
          </a:xfrm>
        </p:spPr>
        <p:txBody>
          <a:bodyPr anchor="b">
            <a:normAutofit/>
          </a:bodyPr>
          <a:lstStyle/>
          <a:p>
            <a:r>
              <a:rPr lang="fi-FI" sz="6500" dirty="0"/>
              <a:t>Rotaryklubin tavoitteet ja organisaatio</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752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Otsikko 1">
            <a:extLst>
              <a:ext uri="{FF2B5EF4-FFF2-40B4-BE49-F238E27FC236}">
                <a16:creationId xmlns:a16="http://schemas.microsoft.com/office/drawing/2014/main" id="{2D173736-8779-E13C-E8A8-7FB1C24E1307}"/>
              </a:ext>
            </a:extLst>
          </p:cNvPr>
          <p:cNvSpPr>
            <a:spLocks noGrp="1"/>
          </p:cNvSpPr>
          <p:nvPr>
            <p:ph type="title"/>
          </p:nvPr>
        </p:nvSpPr>
        <p:spPr>
          <a:xfrm>
            <a:off x="972588" y="477983"/>
            <a:ext cx="8323811" cy="914400"/>
          </a:xfrm>
        </p:spPr>
        <p:txBody>
          <a:bodyPr>
            <a:normAutofit/>
          </a:bodyPr>
          <a:lstStyle/>
          <a:p>
            <a:r>
              <a:rPr lang="fi-FI" sz="3600" dirty="0"/>
              <a:t>Rotaryn tavoitteet</a:t>
            </a:r>
          </a:p>
        </p:txBody>
      </p:sp>
      <p:sp>
        <p:nvSpPr>
          <p:cNvPr id="3" name="Sisällön paikkamerkki 2">
            <a:extLst>
              <a:ext uri="{FF2B5EF4-FFF2-40B4-BE49-F238E27FC236}">
                <a16:creationId xmlns:a16="http://schemas.microsoft.com/office/drawing/2014/main" id="{A914F9BF-99EE-5CDD-4CBD-4CF47AA55E53}"/>
              </a:ext>
            </a:extLst>
          </p:cNvPr>
          <p:cNvSpPr>
            <a:spLocks noGrp="1"/>
          </p:cNvSpPr>
          <p:nvPr>
            <p:ph idx="1"/>
          </p:nvPr>
        </p:nvSpPr>
        <p:spPr>
          <a:xfrm>
            <a:off x="640080" y="1260764"/>
            <a:ext cx="10890928" cy="4938868"/>
          </a:xfrm>
        </p:spPr>
        <p:txBody>
          <a:bodyPr/>
          <a:lstStyle/>
          <a:p>
            <a:pPr lvl="0">
              <a:lnSpc>
                <a:spcPct val="100000"/>
              </a:lnSpc>
              <a:defRPr b="1"/>
            </a:pPr>
            <a:r>
              <a:rPr lang="fi-FI" b="0" i="0" dirty="0"/>
              <a:t>Rotaryn tavoitteena on vaalia palvelemisen ihannetta kaiken arvossapidetyn yritteliäisyyden perustana</a:t>
            </a:r>
            <a:endParaRPr lang="fi-FI" dirty="0"/>
          </a:p>
          <a:p>
            <a:pPr>
              <a:lnSpc>
                <a:spcPct val="100000"/>
              </a:lnSpc>
              <a:defRPr b="1"/>
            </a:pPr>
            <a:r>
              <a:rPr lang="fi-FI" b="0" i="0" dirty="0"/>
              <a:t>1. edistämällä tuttavuussuhteidensyntymistä ja siten luomalla tilaisuuksia palvelemiseen</a:t>
            </a:r>
          </a:p>
          <a:p>
            <a:pPr>
              <a:lnSpc>
                <a:spcPct val="100000"/>
              </a:lnSpc>
              <a:defRPr b="1"/>
            </a:pPr>
            <a:r>
              <a:rPr lang="fi-FI" b="0" i="0" dirty="0"/>
              <a:t>2. vaalimalla liike- ja ammattimoraalia ja arvostamalla kaikkea hyödyllistä työtä sekä opastamalla jokaista rotaria näkemään oma ammattinsa tilaisuutena palvella yhteiskuntaa</a:t>
            </a:r>
          </a:p>
          <a:p>
            <a:pPr>
              <a:lnSpc>
                <a:spcPct val="100000"/>
              </a:lnSpc>
              <a:defRPr b="1"/>
            </a:pPr>
            <a:r>
              <a:rPr lang="fi-FI" b="0" i="0" dirty="0"/>
              <a:t>3. innostamalla jokaista rotaria toteuttamaan palvelemisen ihannetta yksityiselämässään, ammatissaan ja yhteiskunnan jäsenenä</a:t>
            </a:r>
          </a:p>
          <a:p>
            <a:pPr>
              <a:lnSpc>
                <a:spcPct val="100000"/>
              </a:lnSpc>
              <a:defRPr b="1"/>
            </a:pPr>
            <a:r>
              <a:rPr lang="fi-FI" b="0" i="0" dirty="0"/>
              <a:t>4. edistämällä kansojen välistä yhteisymmärrystä, hyvää tahtoa ja rauhaa sen maailmanlaajuisen toveruusverkoston avulla, jonka muodostavat palvelun ihanteeseen sitoutuneet eri alojen ammattilaiset ja liike-elämän edustajat</a:t>
            </a:r>
            <a:br>
              <a:rPr lang="fi-FI" dirty="0"/>
            </a:br>
            <a:r>
              <a:rPr lang="fi-FI" dirty="0"/>
              <a:t>.</a:t>
            </a:r>
          </a:p>
          <a:p>
            <a:pPr lvl="0">
              <a:lnSpc>
                <a:spcPct val="100000"/>
              </a:lnSpc>
              <a:defRPr b="1"/>
            </a:pPr>
            <a:endParaRPr lang="fi-FI" dirty="0"/>
          </a:p>
        </p:txBody>
      </p:sp>
    </p:spTree>
    <p:extLst>
      <p:ext uri="{BB962C8B-B14F-4D97-AF65-F5344CB8AC3E}">
        <p14:creationId xmlns:p14="http://schemas.microsoft.com/office/powerpoint/2010/main" val="25736096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76A8132-B363-3C73-547A-8C9AF69CB464}"/>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Klubin hallinto ja johtaminen</a:t>
            </a:r>
          </a:p>
        </p:txBody>
      </p:sp>
      <p:pic>
        <p:nvPicPr>
          <p:cNvPr id="5" name="Sisällön paikkamerkki 4" descr="Kuva liikemiehestä, joka näyttää kollegoilleen jotain digitaalisella tabletilla työkokouksen aikana">
            <a:extLst>
              <a:ext uri="{FF2B5EF4-FFF2-40B4-BE49-F238E27FC236}">
                <a16:creationId xmlns:a16="http://schemas.microsoft.com/office/drawing/2014/main" id="{1916CEB4-26DC-429B-B051-1DC185C04854}"/>
              </a:ext>
            </a:extLst>
          </p:cNvPr>
          <p:cNvPicPr>
            <a:picLocks noGrp="1" noChangeAspect="1"/>
          </p:cNvPicPr>
          <p:nvPr>
            <p:ph sz="half" idx="1"/>
          </p:nvPr>
        </p:nvPicPr>
        <p:blipFill>
          <a:blip r:embed="rId3"/>
          <a:srcRect l="16613" r="891" b="1"/>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isällön paikkamerkki 3">
            <a:extLst>
              <a:ext uri="{FF2B5EF4-FFF2-40B4-BE49-F238E27FC236}">
                <a16:creationId xmlns:a16="http://schemas.microsoft.com/office/drawing/2014/main" id="{77B35E59-3F30-F945-11F8-33812F68640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fi-FI" sz="1400" b="1" dirty="0"/>
              <a:t>Demokraattinen hallinto</a:t>
            </a:r>
          </a:p>
          <a:p>
            <a:pPr marL="0" lvl="1" indent="0">
              <a:buNone/>
            </a:pPr>
            <a:r>
              <a:rPr lang="fi-FI" sz="1400" dirty="0"/>
              <a:t>Rotaryklubin hallinto perustuu demokratiaan, jossa jäsenet yhdessä osallistuvat päätöksentekoon ja toiminnan suunnitteluun.</a:t>
            </a:r>
          </a:p>
          <a:p>
            <a:pPr marL="0" indent="0">
              <a:spcBef>
                <a:spcPts val="2500"/>
              </a:spcBef>
              <a:buNone/>
            </a:pPr>
            <a:r>
              <a:rPr lang="fi-FI" sz="1400" b="1" dirty="0"/>
              <a:t>Presidentin rooli</a:t>
            </a:r>
          </a:p>
          <a:p>
            <a:pPr marL="0" lvl="1" indent="0">
              <a:buNone/>
            </a:pPr>
            <a:r>
              <a:rPr lang="fi-FI" sz="1400" dirty="0"/>
              <a:t>Klubin presidentti vastaa toiminnan organisoinnista ja strategisesta suunnittelusta, varmistaen, että jäsenet ovat mukana päätöksenteossa.</a:t>
            </a:r>
          </a:p>
          <a:p>
            <a:pPr marL="0" indent="0">
              <a:spcBef>
                <a:spcPts val="2500"/>
              </a:spcBef>
              <a:buNone/>
            </a:pPr>
            <a:r>
              <a:rPr lang="fi-FI" sz="1400" b="1" dirty="0"/>
              <a:t>Jäsenen osallistuminen</a:t>
            </a:r>
          </a:p>
          <a:p>
            <a:pPr marL="0" lvl="1" indent="0">
              <a:buNone/>
            </a:pPr>
            <a:r>
              <a:rPr lang="fi-FI" sz="1400" dirty="0"/>
              <a:t>Jokaisella jäsenellä on mahdollisuus osallistua päätöksentekoon, mikä vahvistaa yhteisön ja yhteistyön tunnetta klubissa.</a:t>
            </a:r>
          </a:p>
        </p:txBody>
      </p:sp>
    </p:spTree>
    <p:extLst>
      <p:ext uri="{BB962C8B-B14F-4D97-AF65-F5344CB8AC3E}">
        <p14:creationId xmlns:p14="http://schemas.microsoft.com/office/powerpoint/2010/main" val="4002512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1699</Words>
  <Application>Microsoft Office PowerPoint</Application>
  <PresentationFormat>Laajakuva</PresentationFormat>
  <Paragraphs>173</Paragraphs>
  <Slides>23</Slides>
  <Notes>23</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23</vt:i4>
      </vt:variant>
    </vt:vector>
  </HeadingPairs>
  <TitlesOfParts>
    <vt:vector size="28" baseType="lpstr">
      <vt:lpstr>Aptos</vt:lpstr>
      <vt:lpstr>Arial</vt:lpstr>
      <vt:lpstr>Bierstadt</vt:lpstr>
      <vt:lpstr>Grandview Display</vt:lpstr>
      <vt:lpstr>DashVTI</vt:lpstr>
      <vt:lpstr>Rotarytoiminnan perusteet: Johdanto maailmanlaajuiseen palvelujärjestöön</vt:lpstr>
      <vt:lpstr>Esityksen sisältö</vt:lpstr>
      <vt:lpstr>Rotarytoiminnan historia</vt:lpstr>
      <vt:lpstr>Rotarytoiminnan synty ja perustaja Paul Harris</vt:lpstr>
      <vt:lpstr>Ensimmäinen Rotaryklubi Chicagossa</vt:lpstr>
      <vt:lpstr>Rotarytoiminnan kansainvälistyminen</vt:lpstr>
      <vt:lpstr>Rotaryklubin tavoitteet ja organisaatio</vt:lpstr>
      <vt:lpstr>Rotaryn tavoitteet</vt:lpstr>
      <vt:lpstr>Klubin hallinto ja johtaminen</vt:lpstr>
      <vt:lpstr>Rotaryklubeista yleisesti</vt:lpstr>
      <vt:lpstr>Rotarytoiminnan keskeiset arvot ja periaatteet</vt:lpstr>
      <vt:lpstr>Palvelu ennen kaikkea -periaate</vt:lpstr>
      <vt:lpstr>Etiikka ja ammatillinen johtajuus</vt:lpstr>
      <vt:lpstr>Ystävyys ja verkostoituminen</vt:lpstr>
      <vt:lpstr>Rotaryn humanitaariset projektit ja ohjelmat</vt:lpstr>
      <vt:lpstr>Paikalliset yhteisöpalvelut</vt:lpstr>
      <vt:lpstr>Kansainväliset avustusprojektit</vt:lpstr>
      <vt:lpstr>Rotary Youth Exchange -nuorisovaihto-ohjelma</vt:lpstr>
      <vt:lpstr>Rotarytoiminnan merkitys ja vaikutus</vt:lpstr>
      <vt:lpstr>Vaikutus paikallisiin yhteisöihin</vt:lpstr>
      <vt:lpstr>Rotaryn rooli globaalissa terveydessä ja koulutuksessa</vt:lpstr>
      <vt:lpstr>Rotarien henkilökohtaiset kokemukset ja kasvu</vt:lpstr>
      <vt:lpstr>Johtopäätös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Jarmo Ruti</dc:creator>
  <cp:lastModifiedBy>Osmo</cp:lastModifiedBy>
  <cp:revision>3</cp:revision>
  <dcterms:created xsi:type="dcterms:W3CDTF">2025-04-03T10:36:05Z</dcterms:created>
  <dcterms:modified xsi:type="dcterms:W3CDTF">2025-04-14T07:24:18Z</dcterms:modified>
</cp:coreProperties>
</file>