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2" r:id="rId2"/>
    <p:sldId id="268" r:id="rId3"/>
    <p:sldId id="265" r:id="rId4"/>
    <p:sldId id="266" r:id="rId5"/>
    <p:sldId id="267" r:id="rId6"/>
    <p:sldId id="258" r:id="rId7"/>
    <p:sldId id="270" r:id="rId8"/>
    <p:sldId id="257" r:id="rId9"/>
    <p:sldId id="269" r:id="rId10"/>
    <p:sldId id="262"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04" autoAdjust="0"/>
  </p:normalViewPr>
  <p:slideViewPr>
    <p:cSldViewPr snapToGrid="0">
      <p:cViewPr varScale="1">
        <p:scale>
          <a:sx n="48" d="100"/>
          <a:sy n="48" d="100"/>
        </p:scale>
        <p:origin x="116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74B0-B2E4-44E6-8248-DAF5639F2828}" type="datetimeFigureOut">
              <a:rPr lang="fi-FI" smtClean="0"/>
              <a:t>2.3.2025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9A930-00A3-4D60-9EC4-8D2A91FE8DED}" type="slidenum">
              <a:rPr lang="fi-FI" smtClean="0"/>
              <a:t>‹#›</a:t>
            </a:fld>
            <a:endParaRPr lang="fi-FI"/>
          </a:p>
        </p:txBody>
      </p:sp>
    </p:spTree>
    <p:extLst>
      <p:ext uri="{BB962C8B-B14F-4D97-AF65-F5344CB8AC3E}">
        <p14:creationId xmlns:p14="http://schemas.microsoft.com/office/powerpoint/2010/main" val="313630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3930-62E6-ADE2-AB5F-FFD1AE4C50D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698A7BD-C499-56E7-AC7C-59195519A19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3B5D242-BCC7-9E44-5DA6-13F681069259}"/>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DC48C3A-CA02-5FB4-F147-3034CD16E127}"/>
              </a:ext>
            </a:extLst>
          </p:cNvPr>
          <p:cNvSpPr>
            <a:spLocks noGrp="1"/>
          </p:cNvSpPr>
          <p:nvPr>
            <p:ph type="sldNum" sz="quarter" idx="5"/>
          </p:nvPr>
        </p:nvSpPr>
        <p:spPr/>
        <p:txBody>
          <a:bodyPr/>
          <a:lstStyle/>
          <a:p>
            <a:fld id="{8349A930-00A3-4D60-9EC4-8D2A91FE8DED}" type="slidenum">
              <a:rPr lang="fi-FI" smtClean="0"/>
              <a:t>1</a:t>
            </a:fld>
            <a:endParaRPr lang="fi-FI"/>
          </a:p>
        </p:txBody>
      </p:sp>
    </p:spTree>
    <p:extLst>
      <p:ext uri="{BB962C8B-B14F-4D97-AF65-F5344CB8AC3E}">
        <p14:creationId xmlns:p14="http://schemas.microsoft.com/office/powerpoint/2010/main" val="319654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FE726-0689-C707-2303-53F5F47244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9F82537-C947-2254-6BAC-BF0B3868D1D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4433999-4617-DF84-FB0A-298566DAFC10}"/>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4E83C5C-4837-66E1-B6B2-834BCE7189D5}"/>
              </a:ext>
            </a:extLst>
          </p:cNvPr>
          <p:cNvSpPr>
            <a:spLocks noGrp="1"/>
          </p:cNvSpPr>
          <p:nvPr>
            <p:ph type="sldNum" sz="quarter" idx="5"/>
          </p:nvPr>
        </p:nvSpPr>
        <p:spPr/>
        <p:txBody>
          <a:bodyPr/>
          <a:lstStyle/>
          <a:p>
            <a:fld id="{8349A930-00A3-4D60-9EC4-8D2A91FE8DED}" type="slidenum">
              <a:rPr lang="fi-FI" smtClean="0"/>
              <a:t>2</a:t>
            </a:fld>
            <a:endParaRPr lang="fi-FI"/>
          </a:p>
        </p:txBody>
      </p:sp>
    </p:spTree>
    <p:extLst>
      <p:ext uri="{BB962C8B-B14F-4D97-AF65-F5344CB8AC3E}">
        <p14:creationId xmlns:p14="http://schemas.microsoft.com/office/powerpoint/2010/main" val="9874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72CD-4D03-B7E0-9CE6-2836980F231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2407552-F23B-BD02-7219-1C44963F0A9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8B222D7-B3F3-C65B-E2DD-BE3E705E7CC6}"/>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CA4C422A-E474-D358-DADD-DE43E19A0CDB}"/>
              </a:ext>
            </a:extLst>
          </p:cNvPr>
          <p:cNvSpPr>
            <a:spLocks noGrp="1"/>
          </p:cNvSpPr>
          <p:nvPr>
            <p:ph type="sldNum" sz="quarter" idx="5"/>
          </p:nvPr>
        </p:nvSpPr>
        <p:spPr/>
        <p:txBody>
          <a:bodyPr/>
          <a:lstStyle/>
          <a:p>
            <a:fld id="{8349A930-00A3-4D60-9EC4-8D2A91FE8DED}" type="slidenum">
              <a:rPr lang="fi-FI" smtClean="0"/>
              <a:t>3</a:t>
            </a:fld>
            <a:endParaRPr lang="fi-FI"/>
          </a:p>
        </p:txBody>
      </p:sp>
    </p:spTree>
    <p:extLst>
      <p:ext uri="{BB962C8B-B14F-4D97-AF65-F5344CB8AC3E}">
        <p14:creationId xmlns:p14="http://schemas.microsoft.com/office/powerpoint/2010/main" val="179849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9BFCD-E5A5-D1B8-B84B-74E04E4F5DC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3866439-BF86-76F4-3815-536C69A25D1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A8BE8F51-7C06-250C-3B92-55D759F61E2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F5DCFB6D-BA57-9B6A-3E5D-49E351771CFC}"/>
              </a:ext>
            </a:extLst>
          </p:cNvPr>
          <p:cNvSpPr>
            <a:spLocks noGrp="1"/>
          </p:cNvSpPr>
          <p:nvPr>
            <p:ph type="sldNum" sz="quarter" idx="5"/>
          </p:nvPr>
        </p:nvSpPr>
        <p:spPr/>
        <p:txBody>
          <a:bodyPr/>
          <a:lstStyle/>
          <a:p>
            <a:fld id="{8349A930-00A3-4D60-9EC4-8D2A91FE8DED}" type="slidenum">
              <a:rPr lang="fi-FI" smtClean="0"/>
              <a:t>4</a:t>
            </a:fld>
            <a:endParaRPr lang="fi-FI"/>
          </a:p>
        </p:txBody>
      </p:sp>
    </p:spTree>
    <p:extLst>
      <p:ext uri="{BB962C8B-B14F-4D97-AF65-F5344CB8AC3E}">
        <p14:creationId xmlns:p14="http://schemas.microsoft.com/office/powerpoint/2010/main" val="279652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A794A-8A32-E8BD-24D3-2EB55C2A3E5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4202549-F7CA-384F-91CC-033CAB8AF11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FD5E7F0-8393-1975-B041-B79FA3098834}"/>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331200A-BF52-C186-B38F-29B0EBCADDF5}"/>
              </a:ext>
            </a:extLst>
          </p:cNvPr>
          <p:cNvSpPr>
            <a:spLocks noGrp="1"/>
          </p:cNvSpPr>
          <p:nvPr>
            <p:ph type="sldNum" sz="quarter" idx="5"/>
          </p:nvPr>
        </p:nvSpPr>
        <p:spPr/>
        <p:txBody>
          <a:bodyPr/>
          <a:lstStyle/>
          <a:p>
            <a:fld id="{8349A930-00A3-4D60-9EC4-8D2A91FE8DED}" type="slidenum">
              <a:rPr lang="fi-FI" smtClean="0"/>
              <a:t>5</a:t>
            </a:fld>
            <a:endParaRPr lang="fi-FI"/>
          </a:p>
        </p:txBody>
      </p:sp>
    </p:spTree>
    <p:extLst>
      <p:ext uri="{BB962C8B-B14F-4D97-AF65-F5344CB8AC3E}">
        <p14:creationId xmlns:p14="http://schemas.microsoft.com/office/powerpoint/2010/main" val="116964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8349A930-00A3-4D60-9EC4-8D2A91FE8DED}" type="slidenum">
              <a:rPr lang="fi-FI" smtClean="0"/>
              <a:t>6</a:t>
            </a:fld>
            <a:endParaRPr lang="fi-FI"/>
          </a:p>
        </p:txBody>
      </p:sp>
    </p:spTree>
    <p:extLst>
      <p:ext uri="{BB962C8B-B14F-4D97-AF65-F5344CB8AC3E}">
        <p14:creationId xmlns:p14="http://schemas.microsoft.com/office/powerpoint/2010/main" val="367342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5EDB7-9221-DB45-7A16-92EBDFBFDC4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D8F8A5C-B615-1798-A561-6E681549955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1A6BDDB-4A08-CC92-073F-B1DB2E0113D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BF35A050-56B7-7A22-51AC-E217DF30891C}"/>
              </a:ext>
            </a:extLst>
          </p:cNvPr>
          <p:cNvSpPr>
            <a:spLocks noGrp="1"/>
          </p:cNvSpPr>
          <p:nvPr>
            <p:ph type="sldNum" sz="quarter" idx="5"/>
          </p:nvPr>
        </p:nvSpPr>
        <p:spPr/>
        <p:txBody>
          <a:bodyPr/>
          <a:lstStyle/>
          <a:p>
            <a:fld id="{8349A930-00A3-4D60-9EC4-8D2A91FE8DED}" type="slidenum">
              <a:rPr lang="fi-FI" smtClean="0"/>
              <a:t>7</a:t>
            </a:fld>
            <a:endParaRPr lang="fi-FI"/>
          </a:p>
        </p:txBody>
      </p:sp>
    </p:spTree>
    <p:extLst>
      <p:ext uri="{BB962C8B-B14F-4D97-AF65-F5344CB8AC3E}">
        <p14:creationId xmlns:p14="http://schemas.microsoft.com/office/powerpoint/2010/main" val="3660310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02AA-0C1C-6E28-F61A-55D04129B88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FBF75E-87FD-063E-07C6-F1BB08C76F7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3366AFC-DF3F-B6FE-00FE-46A145A9375A}"/>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CFF4327A-D3AA-6206-5045-2FC31C4A59B0}"/>
              </a:ext>
            </a:extLst>
          </p:cNvPr>
          <p:cNvSpPr>
            <a:spLocks noGrp="1"/>
          </p:cNvSpPr>
          <p:nvPr>
            <p:ph type="sldNum" sz="quarter" idx="5"/>
          </p:nvPr>
        </p:nvSpPr>
        <p:spPr/>
        <p:txBody>
          <a:bodyPr/>
          <a:lstStyle/>
          <a:p>
            <a:fld id="{8349A930-00A3-4D60-9EC4-8D2A91FE8DED}" type="slidenum">
              <a:rPr lang="fi-FI" smtClean="0"/>
              <a:t>9</a:t>
            </a:fld>
            <a:endParaRPr lang="fi-FI"/>
          </a:p>
        </p:txBody>
      </p:sp>
    </p:spTree>
    <p:extLst>
      <p:ext uri="{BB962C8B-B14F-4D97-AF65-F5344CB8AC3E}">
        <p14:creationId xmlns:p14="http://schemas.microsoft.com/office/powerpoint/2010/main" val="3351063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230EF8-7B2E-1DE4-D8DE-209FDAFB1E9B}"/>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44D4C7F-1ADE-7E72-D7AD-607C3DF78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1D46AC2-07B0-B02C-07A1-6EBE60E78042}"/>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A7A367F5-264F-E6D2-5481-9EC058807EA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F787E26-32A6-E1C3-F525-6DC65F78B26A}"/>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72243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268516-E3AA-4A51-8BB2-92182FBF81AC}"/>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D5B861E1-4556-620A-00D3-289989D23A98}"/>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A1C26EE-7262-532A-4810-5D0BFE150768}"/>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C0B35674-C99E-AA3F-1E75-0E4399FF4D4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3B399A2-FE54-8D86-951E-6FC261F5113E}"/>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149394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98B86F8-E09C-481B-4D13-8FF3F9074A16}"/>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1395D94-CA94-4EE9-5CD4-9E1D12B13C5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9ACF4E5-0931-C314-8283-19C6B5A1ABFE}"/>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689A1DFD-646C-D326-D033-3AD5728B0C0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9136D88-0EEA-170D-6586-CA5D6FA80EB5}"/>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259051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B4D12F-816D-A12F-5958-68CFC67055B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E9CF251-1022-555D-7E4E-6F7C9C1D3A0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50A7004-02CF-F1D5-F9A5-0862A75606D6}"/>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EB813FF4-15F3-1EDE-F97F-0A2A6D8DAB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1E16515-6660-312C-684F-8F8D70F48DF8}"/>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384077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115F22-6AC0-1B85-F6B4-910BB64F1360}"/>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FE9AF58-C960-1DAF-E577-BFC99D2C23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C420898-4359-100D-53F6-3EB58F85D18F}"/>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2C675709-3928-9175-5544-376754A5A8E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067EEF3-C9C5-052C-D1E6-87692EFB1EB5}"/>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257799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CEE347-85E7-7DF1-A3B2-D73AFA6F098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FFA63A3-D55C-DCE5-B360-7D01C97558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83B3D89-3FF8-711C-D4A6-F0752AF04CF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7170249-2E3E-43DB-1030-7D679FD234CD}"/>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6" name="Alatunnisteen paikkamerkki 5">
            <a:extLst>
              <a:ext uri="{FF2B5EF4-FFF2-40B4-BE49-F238E27FC236}">
                <a16:creationId xmlns:a16="http://schemas.microsoft.com/office/drawing/2014/main" id="{F4209AEB-678E-7B4F-755B-F0BC6D62065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3A873B9-5D82-B7DF-7250-D32F24C78934}"/>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176881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945F08-3357-1431-EABF-14DC8B668FC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A7E5E37-8F61-1CB5-1AF2-5855BD99E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C7DCD56-B5C4-D0CC-D3A3-9574E6C69B6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410246F-69A3-CE9E-A135-34A548033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7CCF76FE-4C68-8421-53E4-4D4792EB69A0}"/>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3D30449-261D-3240-6187-A02914D5C404}"/>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8" name="Alatunnisteen paikkamerkki 7">
            <a:extLst>
              <a:ext uri="{FF2B5EF4-FFF2-40B4-BE49-F238E27FC236}">
                <a16:creationId xmlns:a16="http://schemas.microsoft.com/office/drawing/2014/main" id="{A59A252A-B7EB-D91D-7EC7-4299BCFDD56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7FCB26EE-DB63-15A7-D214-FFB4BACD671C}"/>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360260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3B90E2-4168-4943-52FC-C7A3E577CAD1}"/>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8FB9294-5D7C-FA7F-1A42-7CC596CF68B7}"/>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4" name="Alatunnisteen paikkamerkki 3">
            <a:extLst>
              <a:ext uri="{FF2B5EF4-FFF2-40B4-BE49-F238E27FC236}">
                <a16:creationId xmlns:a16="http://schemas.microsoft.com/office/drawing/2014/main" id="{CED00C5C-56D4-EF5D-2AE5-C8AF6D42B3C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52F32A84-AAEF-FED7-E173-05E8F9CA4A3F}"/>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153447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AB07E48-9F5D-0212-48BF-91264512C720}"/>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3" name="Alatunnisteen paikkamerkki 2">
            <a:extLst>
              <a:ext uri="{FF2B5EF4-FFF2-40B4-BE49-F238E27FC236}">
                <a16:creationId xmlns:a16="http://schemas.microsoft.com/office/drawing/2014/main" id="{8C5BE514-BEAA-0EA4-2B8D-421CC3D2AE1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F1FBB09-D941-C24C-CA94-ED691F998222}"/>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910607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D3358F-C599-CD85-E51F-90CF87ADDCE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599BDDB-CC82-1A4E-BF03-5DE19B26D9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56F6DE0-2638-3BC0-6A55-0CD5647AC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4C1824A-8FC6-71EC-4478-2AA6F31C4178}"/>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6" name="Alatunnisteen paikkamerkki 5">
            <a:extLst>
              <a:ext uri="{FF2B5EF4-FFF2-40B4-BE49-F238E27FC236}">
                <a16:creationId xmlns:a16="http://schemas.microsoft.com/office/drawing/2014/main" id="{371DE064-CF99-751E-14B3-D59298FBF8B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82BC983-ADE0-DE6E-FAAF-FB4A24117475}"/>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81939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71F4C4-D7FC-F2A5-0E5D-B11BD2B332E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F80CAB2-017C-F4DD-CEF7-68F570FC68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8FF5892-9C06-AD61-E6F6-116285C3F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E1A01A1-D505-1EF6-791E-6CDA381C82C0}"/>
              </a:ext>
            </a:extLst>
          </p:cNvPr>
          <p:cNvSpPr>
            <a:spLocks noGrp="1"/>
          </p:cNvSpPr>
          <p:nvPr>
            <p:ph type="dt" sz="half" idx="10"/>
          </p:nvPr>
        </p:nvSpPr>
        <p:spPr/>
        <p:txBody>
          <a:bodyPr/>
          <a:lstStyle/>
          <a:p>
            <a:fld id="{F0B74A96-D78D-4C1C-85D5-6DC1F2D82F4B}" type="datetimeFigureOut">
              <a:rPr lang="fi-FI" smtClean="0"/>
              <a:t>2.3.2025</a:t>
            </a:fld>
            <a:endParaRPr lang="fi-FI"/>
          </a:p>
        </p:txBody>
      </p:sp>
      <p:sp>
        <p:nvSpPr>
          <p:cNvPr id="6" name="Alatunnisteen paikkamerkki 5">
            <a:extLst>
              <a:ext uri="{FF2B5EF4-FFF2-40B4-BE49-F238E27FC236}">
                <a16:creationId xmlns:a16="http://schemas.microsoft.com/office/drawing/2014/main" id="{A7D140F7-DB7F-2C71-B763-271757DA448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0215E22-8D9B-6E1F-68BF-C07A8CB6AFB6}"/>
              </a:ext>
            </a:extLst>
          </p:cNvPr>
          <p:cNvSpPr>
            <a:spLocks noGrp="1"/>
          </p:cNvSpPr>
          <p:nvPr>
            <p:ph type="sldNum" sz="quarter" idx="12"/>
          </p:nvPr>
        </p:nvSpPr>
        <p:spPr/>
        <p:txBody>
          <a:bodyPr/>
          <a:lstStyle/>
          <a:p>
            <a:fld id="{F0B88AC7-60CA-4D0F-B636-4CBC719084FC}" type="slidenum">
              <a:rPr lang="fi-FI" smtClean="0"/>
              <a:t>‹#›</a:t>
            </a:fld>
            <a:endParaRPr lang="fi-FI"/>
          </a:p>
        </p:txBody>
      </p:sp>
    </p:spTree>
    <p:extLst>
      <p:ext uri="{BB962C8B-B14F-4D97-AF65-F5344CB8AC3E}">
        <p14:creationId xmlns:p14="http://schemas.microsoft.com/office/powerpoint/2010/main" val="38021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5B72C3B-74EE-24D7-BDBF-3EA12F837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ABC4EA08-404E-5707-6C28-D992BCE582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68318F3-83EE-E353-3429-ED204D299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B74A96-D78D-4C1C-85D5-6DC1F2D82F4B}" type="datetimeFigureOut">
              <a:rPr lang="fi-FI" smtClean="0"/>
              <a:t>2.3.2025</a:t>
            </a:fld>
            <a:endParaRPr lang="fi-FI"/>
          </a:p>
        </p:txBody>
      </p:sp>
      <p:sp>
        <p:nvSpPr>
          <p:cNvPr id="5" name="Alatunnisteen paikkamerkki 4">
            <a:extLst>
              <a:ext uri="{FF2B5EF4-FFF2-40B4-BE49-F238E27FC236}">
                <a16:creationId xmlns:a16="http://schemas.microsoft.com/office/drawing/2014/main" id="{4B76F95C-C863-E0F7-F455-F6C4A27009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2E7E14DD-EBD2-A3D1-B764-F561D9796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B88AC7-60CA-4D0F-B636-4CBC719084FC}" type="slidenum">
              <a:rPr lang="fi-FI" smtClean="0"/>
              <a:t>‹#›</a:t>
            </a:fld>
            <a:endParaRPr lang="fi-FI"/>
          </a:p>
        </p:txBody>
      </p:sp>
    </p:spTree>
    <p:extLst>
      <p:ext uri="{BB962C8B-B14F-4D97-AF65-F5344CB8AC3E}">
        <p14:creationId xmlns:p14="http://schemas.microsoft.com/office/powerpoint/2010/main" val="330017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rotary.fi/d1420/en/what-we-do/environment-and-the-baltic-sea/basran-eng/" TargetMode="External"/><Relationship Id="rId4" Type="http://schemas.openxmlformats.org/officeDocument/2006/relationships/hyperlink" Target="https://itamerihaaste.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rosgis.syke.fi/" TargetMode="External"/><Relationship Id="rId4" Type="http://schemas.openxmlformats.org/officeDocument/2006/relationships/hyperlink" Target="https://vesistosaatio.fi/hankkeet/kevenna-kuorma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facebook.com/groups/725404062484994" TargetMode="External"/><Relationship Id="rId5" Type="http://schemas.openxmlformats.org/officeDocument/2006/relationships/hyperlink" Target="mailto:matti.hakoila@gmail.com" TargetMode="External"/><Relationship Id="rId4" Type="http://schemas.openxmlformats.org/officeDocument/2006/relationships/hyperlink" Target="http://vesireppu.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us02web.zoom.us/j/82111573595?pwd=5zyGSOQ38CuYfTWd3HfOR0vlqmRCCO.1"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www.zoom.us/jo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rotary.fi/d1420/mita-teemme/ymparisto-ja-itameri/sinilevaseurannan_aineisto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CC22-ED37-8BAC-769A-3A114E0A23CF}"/>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8595F39B-F563-718A-65FA-69510223E1E6}"/>
              </a:ext>
            </a:extLst>
          </p:cNvPr>
          <p:cNvPicPr>
            <a:picLocks noChangeAspect="1"/>
          </p:cNvPicPr>
          <p:nvPr/>
        </p:nvPicPr>
        <p:blipFill>
          <a:blip r:embed="rId3">
            <a:extLst>
              <a:ext uri="{28A0092B-C50C-407E-A947-70E740481C1C}">
                <a14:useLocalDpi xmlns:a14="http://schemas.microsoft.com/office/drawing/2010/main" val="0"/>
              </a:ext>
            </a:extLst>
          </a:blip>
          <a:srcRect t="1377" b="4059"/>
          <a:stretch/>
        </p:blipFill>
        <p:spPr>
          <a:xfrm>
            <a:off x="2456851" y="10"/>
            <a:ext cx="9669642" cy="685799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 name="Tekstiruutu 2">
            <a:extLst>
              <a:ext uri="{FF2B5EF4-FFF2-40B4-BE49-F238E27FC236}">
                <a16:creationId xmlns:a16="http://schemas.microsoft.com/office/drawing/2014/main" id="{FF632BAE-FACE-A800-58E4-9E923F8E9745}"/>
              </a:ext>
            </a:extLst>
          </p:cNvPr>
          <p:cNvSpPr txBox="1"/>
          <p:nvPr/>
        </p:nvSpPr>
        <p:spPr>
          <a:xfrm>
            <a:off x="0" y="-20"/>
            <a:ext cx="7506138" cy="68580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p>
            <a:pPr algn="ctr">
              <a:lnSpc>
                <a:spcPct val="90000"/>
              </a:lnSpc>
              <a:spcAft>
                <a:spcPts val="600"/>
              </a:spcAft>
            </a:pPr>
            <a:br>
              <a:rPr lang="en-US" sz="2000" dirty="0">
                <a:solidFill>
                  <a:schemeClr val="tx1"/>
                </a:solidFill>
                <a:effectLst/>
              </a:rPr>
            </a:br>
            <a:endParaRPr lang="en-US" sz="2000" dirty="0">
              <a:solidFill>
                <a:schemeClr val="tx1"/>
              </a:solidFill>
              <a:effectLst/>
            </a:endParaRPr>
          </a:p>
          <a:p>
            <a:pPr algn="ctr">
              <a:lnSpc>
                <a:spcPct val="90000"/>
              </a:lnSpc>
              <a:spcAft>
                <a:spcPts val="600"/>
              </a:spcAft>
            </a:pPr>
            <a:endParaRPr lang="en-US" sz="3200" dirty="0">
              <a:solidFill>
                <a:schemeClr val="tx1"/>
              </a:solidFill>
              <a:effectLst/>
            </a:endParaRPr>
          </a:p>
          <a:p>
            <a:pPr algn="ctr">
              <a:lnSpc>
                <a:spcPct val="90000"/>
              </a:lnSpc>
              <a:spcAft>
                <a:spcPts val="600"/>
              </a:spcAft>
            </a:pPr>
            <a:r>
              <a:rPr lang="en-US" sz="3600" dirty="0">
                <a:solidFill>
                  <a:schemeClr val="tx1"/>
                </a:solidFill>
                <a:effectLst/>
              </a:rPr>
              <a:t>Rotary </a:t>
            </a:r>
            <a:r>
              <a:rPr lang="en-US" sz="3600" dirty="0" err="1">
                <a:solidFill>
                  <a:schemeClr val="tx1"/>
                </a:solidFill>
                <a:effectLst/>
              </a:rPr>
              <a:t>Piirin</a:t>
            </a:r>
            <a:r>
              <a:rPr lang="en-US" sz="3600" dirty="0">
                <a:solidFill>
                  <a:schemeClr val="tx1"/>
                </a:solidFill>
                <a:effectLst/>
              </a:rPr>
              <a:t> 1430 </a:t>
            </a:r>
          </a:p>
          <a:p>
            <a:pPr algn="ctr">
              <a:lnSpc>
                <a:spcPct val="90000"/>
              </a:lnSpc>
              <a:spcAft>
                <a:spcPts val="600"/>
              </a:spcAft>
            </a:pPr>
            <a:r>
              <a:rPr lang="en-US" sz="3600" dirty="0" err="1">
                <a:solidFill>
                  <a:schemeClr val="tx1"/>
                </a:solidFill>
                <a:effectLst/>
              </a:rPr>
              <a:t>Ympäristöteemat</a:t>
            </a:r>
            <a:endParaRPr lang="en-US" sz="3600" dirty="0">
              <a:solidFill>
                <a:schemeClr val="tx1"/>
              </a:solidFill>
            </a:endParaRPr>
          </a:p>
          <a:p>
            <a:pPr algn="ctr">
              <a:lnSpc>
                <a:spcPct val="90000"/>
              </a:lnSpc>
              <a:spcAft>
                <a:spcPts val="600"/>
              </a:spcAft>
            </a:pPr>
            <a:endParaRPr lang="en-US" sz="2800" dirty="0">
              <a:solidFill>
                <a:schemeClr val="tx1"/>
              </a:solidFill>
              <a:effectLst/>
            </a:endParaRPr>
          </a:p>
          <a:p>
            <a:pPr algn="ctr">
              <a:lnSpc>
                <a:spcPct val="90000"/>
              </a:lnSpc>
              <a:spcAft>
                <a:spcPts val="600"/>
              </a:spcAft>
            </a:pPr>
            <a:endParaRPr lang="en-US" sz="2800" dirty="0">
              <a:solidFill>
                <a:schemeClr val="tx1"/>
              </a:solidFill>
              <a:effectLst/>
            </a:endParaRPr>
          </a:p>
          <a:p>
            <a:pPr algn="ctr">
              <a:lnSpc>
                <a:spcPct val="90000"/>
              </a:lnSpc>
              <a:spcAft>
                <a:spcPts val="600"/>
              </a:spcAft>
            </a:pPr>
            <a:r>
              <a:rPr lang="en-US" sz="2800" dirty="0">
                <a:solidFill>
                  <a:schemeClr val="tx1"/>
                </a:solidFill>
                <a:effectLst/>
              </a:rPr>
              <a:t>Raili Venäläinen</a:t>
            </a:r>
          </a:p>
          <a:p>
            <a:pPr algn="ctr">
              <a:lnSpc>
                <a:spcPct val="90000"/>
              </a:lnSpc>
              <a:spcAft>
                <a:spcPts val="600"/>
              </a:spcAft>
            </a:pPr>
            <a:r>
              <a:rPr lang="en-US" sz="2800" dirty="0" err="1">
                <a:solidFill>
                  <a:schemeClr val="tx1"/>
                </a:solidFill>
                <a:effectLst/>
              </a:rPr>
              <a:t>Ympäristökomitean</a:t>
            </a:r>
            <a:endParaRPr lang="en-US" sz="2800" dirty="0">
              <a:solidFill>
                <a:schemeClr val="tx1"/>
              </a:solidFill>
              <a:effectLst/>
            </a:endParaRPr>
          </a:p>
          <a:p>
            <a:pPr algn="ctr">
              <a:lnSpc>
                <a:spcPct val="90000"/>
              </a:lnSpc>
              <a:spcAft>
                <a:spcPts val="600"/>
              </a:spcAft>
            </a:pPr>
            <a:r>
              <a:rPr lang="en-US" sz="2800" dirty="0">
                <a:solidFill>
                  <a:schemeClr val="tx1"/>
                </a:solidFill>
                <a:effectLst/>
              </a:rPr>
              <a:t> </a:t>
            </a:r>
            <a:r>
              <a:rPr lang="en-US" sz="2800" dirty="0" err="1">
                <a:solidFill>
                  <a:schemeClr val="tx1"/>
                </a:solidFill>
                <a:effectLst/>
              </a:rPr>
              <a:t>puheenjohtaja</a:t>
            </a:r>
            <a:endParaRPr lang="en-US" sz="2800" dirty="0">
              <a:solidFill>
                <a:schemeClr val="tx1"/>
              </a:solidFill>
              <a:effectLst/>
            </a:endParaRPr>
          </a:p>
          <a:p>
            <a:pPr algn="ctr">
              <a:lnSpc>
                <a:spcPct val="90000"/>
              </a:lnSpc>
              <a:spcAft>
                <a:spcPts val="600"/>
              </a:spcAft>
            </a:pPr>
            <a:endParaRPr lang="en-US" sz="2800" dirty="0">
              <a:solidFill>
                <a:schemeClr val="tx1"/>
              </a:solidFill>
              <a:effectLst/>
            </a:endParaRPr>
          </a:p>
          <a:p>
            <a:pPr>
              <a:lnSpc>
                <a:spcPct val="90000"/>
              </a:lnSpc>
              <a:spcAft>
                <a:spcPts val="600"/>
              </a:spcAft>
            </a:pPr>
            <a:br>
              <a:rPr lang="en-US" sz="2000" dirty="0">
                <a:solidFill>
                  <a:schemeClr val="tx1"/>
                </a:solidFill>
                <a:effectLst/>
              </a:rPr>
            </a:br>
            <a:endParaRPr lang="en-US" sz="2000" dirty="0">
              <a:solidFill>
                <a:schemeClr val="tx1"/>
              </a:solidFill>
            </a:endParaRPr>
          </a:p>
        </p:txBody>
      </p:sp>
      <p:pic>
        <p:nvPicPr>
          <p:cNvPr id="7" name="Kuva 6" descr="Kuva, joka sisältää kohteen teksti, logo, Fontti, käyntikortti&#10;&#10;Tekoälyn generoima sisältö voi olla virheellistä.">
            <a:extLst>
              <a:ext uri="{FF2B5EF4-FFF2-40B4-BE49-F238E27FC236}">
                <a16:creationId xmlns:a16="http://schemas.microsoft.com/office/drawing/2014/main" id="{A255C487-171B-D190-1693-E2AAD42BF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670" y="5148177"/>
            <a:ext cx="3273468" cy="1709803"/>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2300833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piha-, vesi, lampi, Vesikasvi&#10;&#10;Tekoälyn generoima sisältö voi olla virheellistä.">
            <a:extLst>
              <a:ext uri="{FF2B5EF4-FFF2-40B4-BE49-F238E27FC236}">
                <a16:creationId xmlns:a16="http://schemas.microsoft.com/office/drawing/2014/main" id="{B5B77EA2-065D-A2A6-66D2-74E3B5380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238"/>
            <a:ext cx="12191999" cy="5780762"/>
          </a:xfrm>
          <a:prstGeom prst="rect">
            <a:avLst/>
          </a:prstGeom>
        </p:spPr>
      </p:pic>
      <p:sp>
        <p:nvSpPr>
          <p:cNvPr id="5" name="Tekstiruutu 4">
            <a:extLst>
              <a:ext uri="{FF2B5EF4-FFF2-40B4-BE49-F238E27FC236}">
                <a16:creationId xmlns:a16="http://schemas.microsoft.com/office/drawing/2014/main" id="{D6AE78AA-6AA0-60F1-2104-E12C7FBC0FAB}"/>
              </a:ext>
            </a:extLst>
          </p:cNvPr>
          <p:cNvSpPr txBox="1"/>
          <p:nvPr/>
        </p:nvSpPr>
        <p:spPr>
          <a:xfrm>
            <a:off x="751562" y="225468"/>
            <a:ext cx="10133555" cy="595741"/>
          </a:xfrm>
          <a:prstGeom prst="rect">
            <a:avLst/>
          </a:prstGeom>
          <a:noFill/>
        </p:spPr>
        <p:txBody>
          <a:bodyPr wrap="square">
            <a:spAutoFit/>
          </a:bodyPr>
          <a:lstStyle/>
          <a:p>
            <a:pPr>
              <a:lnSpc>
                <a:spcPct val="125000"/>
              </a:lnSpc>
              <a:spcAft>
                <a:spcPts val="800"/>
              </a:spcAft>
            </a:pPr>
            <a:r>
              <a:rPr lang="fi-FI" sz="2800" dirty="0">
                <a:effectLst/>
                <a:latin typeface="Aptos" panose="020B0004020202020204" pitchFamily="34" charset="0"/>
                <a:ea typeface="Times New Roman" panose="02020603050405020304" pitchFamily="18" charset="0"/>
                <a:cs typeface="Times New Roman" panose="02020603050405020304" pitchFamily="18" charset="0"/>
              </a:rPr>
              <a:t>Saimaan vesistö ja Itämeri Kiittävät mielenkiinnostanne!</a:t>
            </a:r>
          </a:p>
        </p:txBody>
      </p:sp>
    </p:spTree>
    <p:extLst>
      <p:ext uri="{BB962C8B-B14F-4D97-AF65-F5344CB8AC3E}">
        <p14:creationId xmlns:p14="http://schemas.microsoft.com/office/powerpoint/2010/main" val="236910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D5022-D9A5-D88F-F92E-F1D9B6EAA643}"/>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DACE9007-575A-FD38-A026-3C1DBA1F9BEE}"/>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36E7EDBE-5360-9E91-2894-4E8FADA85712}"/>
              </a:ext>
            </a:extLst>
          </p:cNvPr>
          <p:cNvSpPr txBox="1"/>
          <p:nvPr/>
        </p:nvSpPr>
        <p:spPr>
          <a:xfrm>
            <a:off x="1" y="0"/>
            <a:ext cx="7665928" cy="6863417"/>
          </a:xfrm>
          <a:prstGeom prst="rect">
            <a:avLst/>
          </a:prstGeom>
          <a:noFill/>
        </p:spPr>
        <p:txBody>
          <a:bodyPr wrap="square">
            <a:spAutoFit/>
          </a:bodyPr>
          <a:lstStyle/>
          <a:p>
            <a:pPr algn="ctr"/>
            <a:r>
              <a:rPr lang="fi-FI" sz="3200" dirty="0"/>
              <a:t>Rotary Piiri 1430 sitoutui </a:t>
            </a:r>
          </a:p>
          <a:p>
            <a:pPr algn="ctr"/>
            <a:r>
              <a:rPr lang="fi-FI" sz="3200" dirty="0"/>
              <a:t>Itämerihaasteeseen 24.1.2025</a:t>
            </a:r>
          </a:p>
          <a:p>
            <a:endParaRPr lang="fi-FI" sz="3200" dirty="0"/>
          </a:p>
          <a:p>
            <a:r>
              <a:rPr lang="fi-FI" sz="2400" kern="1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Itämerihaaste</a:t>
            </a:r>
            <a:r>
              <a:rPr lang="fi-FI" sz="2400" kern="100" dirty="0">
                <a:effectLst/>
                <a:latin typeface="Aptos" panose="020B0004020202020204" pitchFamily="34" charset="0"/>
                <a:ea typeface="Aptos" panose="020B0004020202020204" pitchFamily="34" charset="0"/>
                <a:cs typeface="Times New Roman" panose="02020603050405020304" pitchFamily="18" charset="0"/>
              </a:rPr>
              <a:t> on Turun ja Helsingin </a:t>
            </a:r>
            <a:r>
              <a:rPr lang="fi-FI" sz="2400" kern="100" dirty="0">
                <a:latin typeface="Aptos" panose="020B0004020202020204" pitchFamily="34" charset="0"/>
                <a:ea typeface="Aptos" panose="020B0004020202020204" pitchFamily="34" charset="0"/>
                <a:cs typeface="Times New Roman" panose="02020603050405020304" pitchFamily="18" charset="0"/>
              </a:rPr>
              <a:t>kaupunkien </a:t>
            </a:r>
            <a:r>
              <a:rPr lang="fi-FI" sz="2400" kern="100" dirty="0">
                <a:effectLst/>
                <a:latin typeface="Aptos" panose="020B0004020202020204" pitchFamily="34" charset="0"/>
                <a:ea typeface="Aptos" panose="020B0004020202020204" pitchFamily="34" charset="0"/>
                <a:cs typeface="Times New Roman" panose="02020603050405020304" pitchFamily="18" charset="0"/>
              </a:rPr>
              <a:t>käynnistämä verkosto, joka kutsuu organisaatiot sitoutumaan Itämeren suojeluun. Verkostossa on jo 330 organisaatiota Suomesta ja muista Itämeren maista.</a:t>
            </a:r>
          </a:p>
          <a:p>
            <a:r>
              <a:rPr lang="fi-FI" sz="2400" kern="100" dirty="0">
                <a:effectLst/>
                <a:latin typeface="Aptos" panose="020B0004020202020204" pitchFamily="34" charset="0"/>
                <a:ea typeface="Aptos" panose="020B0004020202020204" pitchFamily="34" charset="0"/>
                <a:cs typeface="Times New Roman" panose="02020603050405020304" pitchFamily="18" charset="0"/>
                <a:hlinkClick r:id="rId4"/>
              </a:rPr>
              <a:t>https://itamerihaaste.fi/</a:t>
            </a:r>
            <a:endParaRPr lang="fi-FI"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sz="2400" kern="100" dirty="0">
              <a:effectLst/>
              <a:latin typeface="Aptos" panose="020B0004020202020204" pitchFamily="34" charset="0"/>
              <a:ea typeface="Aptos" panose="020B0004020202020204" pitchFamily="34" charset="0"/>
              <a:cs typeface="Times New Roman" panose="02020603050405020304" pitchFamily="18" charset="0"/>
            </a:endParaRPr>
          </a:p>
          <a:p>
            <a:r>
              <a:rPr lang="fi-FI" sz="2400" kern="100" dirty="0">
                <a:highlight>
                  <a:srgbClr val="00FFFF"/>
                </a:highlight>
                <a:latin typeface="Aptos" panose="020B0004020202020204" pitchFamily="34" charset="0"/>
                <a:ea typeface="Aptos" panose="020B0004020202020204" pitchFamily="34" charset="0"/>
                <a:cs typeface="Times New Roman" panose="02020603050405020304" pitchFamily="18" charset="0"/>
              </a:rPr>
              <a:t>BASRAN</a:t>
            </a:r>
            <a:r>
              <a:rPr lang="fi-FI" sz="2400" kern="100" dirty="0">
                <a:latin typeface="Aptos" panose="020B0004020202020204" pitchFamily="34" charset="0"/>
                <a:ea typeface="Aptos" panose="020B0004020202020204" pitchFamily="34" charset="0"/>
                <a:cs typeface="Times New Roman" panose="02020603050405020304" pitchFamily="18" charset="0"/>
              </a:rPr>
              <a:t> Baltic Sea </a:t>
            </a:r>
            <a:r>
              <a:rPr lang="fi-FI" sz="2400" kern="100" dirty="0" err="1">
                <a:latin typeface="Aptos" panose="020B0004020202020204" pitchFamily="34" charset="0"/>
                <a:ea typeface="Aptos" panose="020B0004020202020204" pitchFamily="34" charset="0"/>
                <a:cs typeface="Times New Roman" panose="02020603050405020304" pitchFamily="18" charset="0"/>
              </a:rPr>
              <a:t>Regional</a:t>
            </a:r>
            <a:r>
              <a:rPr lang="fi-FI" sz="2400" kern="100" dirty="0">
                <a:latin typeface="Aptos" panose="020B0004020202020204" pitchFamily="34" charset="0"/>
                <a:ea typeface="Aptos" panose="020B0004020202020204" pitchFamily="34" charset="0"/>
                <a:cs typeface="Times New Roman" panose="02020603050405020304" pitchFamily="18" charset="0"/>
              </a:rPr>
              <a:t> Action </a:t>
            </a:r>
            <a:r>
              <a:rPr lang="fi-FI" sz="2400" kern="100" dirty="0" err="1">
                <a:latin typeface="Aptos" panose="020B0004020202020204" pitchFamily="34" charset="0"/>
                <a:ea typeface="Aptos" panose="020B0004020202020204" pitchFamily="34" charset="0"/>
                <a:cs typeface="Times New Roman" panose="02020603050405020304" pitchFamily="18" charset="0"/>
              </a:rPr>
              <a:t>network</a:t>
            </a:r>
            <a:r>
              <a:rPr lang="fi-FI" sz="2400" kern="100" dirty="0">
                <a:latin typeface="Aptos" panose="020B0004020202020204" pitchFamily="34" charset="0"/>
                <a:ea typeface="Aptos" panose="020B0004020202020204" pitchFamily="34" charset="0"/>
                <a:cs typeface="Times New Roman" panose="02020603050405020304" pitchFamily="18" charset="0"/>
              </a:rPr>
              <a:t> </a:t>
            </a:r>
            <a:endParaRPr lang="fi-FI" sz="2400" kern="100" dirty="0">
              <a:effectLst/>
              <a:latin typeface="Aptos" panose="020B0004020202020204" pitchFamily="34" charset="0"/>
              <a:ea typeface="Aptos" panose="020B0004020202020204" pitchFamily="34" charset="0"/>
              <a:cs typeface="Times New Roman" panose="02020603050405020304" pitchFamily="18" charset="0"/>
            </a:endParaRPr>
          </a:p>
          <a:p>
            <a:r>
              <a:rPr lang="fi-FI" sz="2400" dirty="0">
                <a:hlinkClick r:id="rId5"/>
              </a:rPr>
              <a:t>https://rotary.fi/d1420/en/what-we-do/env</a:t>
            </a:r>
            <a:r>
              <a:rPr lang="fi-FI" sz="2400" dirty="0">
                <a:hlinkClick r:id="rId5"/>
              </a:rPr>
              <a:t>g/</a:t>
            </a:r>
            <a:endParaRPr lang="fi-FI" sz="2400" dirty="0"/>
          </a:p>
          <a:p>
            <a:r>
              <a:rPr lang="fi-FI" sz="2400" dirty="0" err="1">
                <a:hlinkClick r:id="rId5"/>
              </a:rPr>
              <a:t>ironment</a:t>
            </a:r>
            <a:r>
              <a:rPr lang="fi-FI" sz="2400" dirty="0">
                <a:hlinkClick r:id="rId5"/>
              </a:rPr>
              <a:t>-and-</a:t>
            </a:r>
            <a:r>
              <a:rPr lang="fi-FI" sz="2400" dirty="0" err="1">
                <a:hlinkClick r:id="rId5"/>
              </a:rPr>
              <a:t>the</a:t>
            </a:r>
            <a:r>
              <a:rPr lang="fi-FI" sz="2400" dirty="0">
                <a:hlinkClick r:id="rId5"/>
              </a:rPr>
              <a:t>-</a:t>
            </a:r>
            <a:r>
              <a:rPr lang="fi-FI" sz="2400" dirty="0" err="1">
                <a:hlinkClick r:id="rId5"/>
              </a:rPr>
              <a:t>baltic-sea</a:t>
            </a:r>
            <a:r>
              <a:rPr lang="fi-FI" sz="2400" dirty="0">
                <a:hlinkClick r:id="rId5"/>
              </a:rPr>
              <a:t>/</a:t>
            </a:r>
            <a:r>
              <a:rPr lang="fi-FI" sz="2400" dirty="0" err="1">
                <a:hlinkClick r:id="rId5"/>
              </a:rPr>
              <a:t>basran</a:t>
            </a:r>
            <a:r>
              <a:rPr lang="fi-FI" sz="2400" dirty="0">
                <a:hlinkClick r:id="rId5"/>
              </a:rPr>
              <a:t>-en</a:t>
            </a:r>
            <a:endParaRPr lang="fi-FI" sz="2400" dirty="0"/>
          </a:p>
          <a:p>
            <a:endParaRPr lang="fi-FI" sz="2400" dirty="0"/>
          </a:p>
          <a:p>
            <a:r>
              <a:rPr lang="fi-FI" sz="2400" dirty="0">
                <a:highlight>
                  <a:srgbClr val="00FFFF"/>
                </a:highlight>
              </a:rPr>
              <a:t>RYLA koulutus  Rotary </a:t>
            </a:r>
            <a:r>
              <a:rPr lang="fi-FI" sz="2400" dirty="0" err="1">
                <a:highlight>
                  <a:srgbClr val="00FFFF"/>
                </a:highlight>
              </a:rPr>
              <a:t>Youth</a:t>
            </a:r>
            <a:r>
              <a:rPr lang="fi-FI" sz="2400" dirty="0">
                <a:highlight>
                  <a:srgbClr val="00FFFF"/>
                </a:highlight>
              </a:rPr>
              <a:t> </a:t>
            </a:r>
            <a:r>
              <a:rPr lang="fi-FI" sz="2400" dirty="0" err="1">
                <a:highlight>
                  <a:srgbClr val="00FFFF"/>
                </a:highlight>
              </a:rPr>
              <a:t>Leadership</a:t>
            </a:r>
            <a:r>
              <a:rPr lang="fi-FI" sz="2400" dirty="0">
                <a:highlight>
                  <a:srgbClr val="00FFFF"/>
                </a:highlight>
              </a:rPr>
              <a:t> </a:t>
            </a:r>
            <a:r>
              <a:rPr lang="fi-FI" sz="2400" dirty="0" err="1">
                <a:highlight>
                  <a:srgbClr val="00FFFF"/>
                </a:highlight>
              </a:rPr>
              <a:t>Awards</a:t>
            </a:r>
            <a:endParaRPr lang="fi-FI" sz="2400" dirty="0">
              <a:highlight>
                <a:srgbClr val="00FFFF"/>
              </a:highlight>
            </a:endParaRPr>
          </a:p>
          <a:p>
            <a:r>
              <a:rPr lang="fi-FI" sz="2400" dirty="0"/>
              <a:t>https://rotary.fi/d1420/en/interested-in-becoming-a-member/ryla/</a:t>
            </a:r>
          </a:p>
          <a:p>
            <a:r>
              <a:rPr lang="fi-FI" sz="3200" dirty="0"/>
              <a:t> </a:t>
            </a:r>
          </a:p>
        </p:txBody>
      </p:sp>
    </p:spTree>
    <p:extLst>
      <p:ext uri="{BB962C8B-B14F-4D97-AF65-F5344CB8AC3E}">
        <p14:creationId xmlns:p14="http://schemas.microsoft.com/office/powerpoint/2010/main" val="265350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5113-B552-096F-205B-F6532700008D}"/>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B2BBCA5D-5959-6A18-CE28-3F0C1591AE76}"/>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6739EC34-7997-D5EA-8DA7-ED3D65DAB1F9}"/>
              </a:ext>
            </a:extLst>
          </p:cNvPr>
          <p:cNvSpPr txBox="1"/>
          <p:nvPr/>
        </p:nvSpPr>
        <p:spPr>
          <a:xfrm>
            <a:off x="0" y="0"/>
            <a:ext cx="7665928" cy="7237622"/>
          </a:xfrm>
          <a:prstGeom prst="rect">
            <a:avLst/>
          </a:prstGeom>
          <a:noFill/>
        </p:spPr>
        <p:txBody>
          <a:bodyPr wrap="square">
            <a:spAutoFit/>
          </a:bodyPr>
          <a:lstStyle/>
          <a:p>
            <a:pPr>
              <a:lnSpc>
                <a:spcPct val="115000"/>
              </a:lnSpc>
              <a:spcAft>
                <a:spcPts val="800"/>
              </a:spcAft>
            </a:pPr>
            <a:r>
              <a:rPr lang="fi-FI" sz="1100" dirty="0">
                <a:effectLst/>
                <a:latin typeface="Aptos" panose="020B0004020202020204" pitchFamily="34" charset="0"/>
                <a:ea typeface="Times New Roman" panose="02020603050405020304" pitchFamily="18" charset="0"/>
                <a:cs typeface="Times New Roman" panose="02020603050405020304" pitchFamily="18" charset="0"/>
              </a:rPr>
              <a:t> </a:t>
            </a:r>
          </a:p>
          <a:p>
            <a:pPr algn="ctr">
              <a:spcBef>
                <a:spcPts val="800"/>
              </a:spcBef>
              <a:spcAft>
                <a:spcPts val="200"/>
              </a:spcAft>
            </a:pPr>
            <a:r>
              <a:rPr lang="fi-FI" sz="2800" b="1" dirty="0">
                <a:effectLst/>
                <a:latin typeface="Aptos Display" panose="020B0004020202020204" pitchFamily="34" charset="0"/>
                <a:ea typeface="Times New Roman" panose="02020603050405020304" pitchFamily="18" charset="0"/>
                <a:cs typeface="Times New Roman" panose="02020603050405020304" pitchFamily="18" charset="0"/>
              </a:rPr>
              <a:t>Rotarypiirin 1430 Itämeri-toimenpiteet kaudella 2024-2028</a:t>
            </a:r>
          </a:p>
          <a:p>
            <a:pPr algn="ctr">
              <a:spcBef>
                <a:spcPts val="800"/>
              </a:spcBef>
              <a:spcAft>
                <a:spcPts val="200"/>
              </a:spcAft>
            </a:pPr>
            <a:r>
              <a:rPr lang="fi-FI" sz="2400" b="1" dirty="0">
                <a:effectLst/>
                <a:highlight>
                  <a:srgbClr val="00FFFF"/>
                </a:highlight>
                <a:latin typeface="Aptos" panose="020B0004020202020204" pitchFamily="34" charset="0"/>
                <a:ea typeface="Times New Roman" panose="02020603050405020304" pitchFamily="18" charset="0"/>
                <a:cs typeface="Times New Roman" panose="02020603050405020304" pitchFamily="18" charset="0"/>
              </a:rPr>
              <a:t>Luonnon monimuotoisuuden lisääminen</a:t>
            </a:r>
          </a:p>
          <a:p>
            <a:pPr marL="285750" indent="-285750">
              <a:spcBef>
                <a:spcPts val="800"/>
              </a:spcBef>
              <a:spcAft>
                <a:spcPts val="200"/>
              </a:spcAft>
              <a:buFont typeface="Arial" panose="020B0604020202020204" pitchFamily="34" charset="0"/>
              <a:buChar char="•"/>
            </a:pPr>
            <a:endParaRPr lang="fi-FI" sz="2400" b="1" dirty="0">
              <a:effectLst/>
              <a:highlight>
                <a:srgbClr val="00FFFF"/>
              </a:highlight>
              <a:latin typeface="Aptos" panose="020B0004020202020204" pitchFamily="34" charset="0"/>
              <a:ea typeface="Times New Roman" panose="02020603050405020304" pitchFamily="18" charset="0"/>
              <a:cs typeface="Times New Roman" panose="02020603050405020304" pitchFamily="18" charset="0"/>
            </a:endParaRPr>
          </a:p>
          <a:p>
            <a:pPr marL="285750" indent="-285750">
              <a:spcBef>
                <a:spcPts val="800"/>
              </a:spcBef>
              <a:spcAft>
                <a:spcPts val="200"/>
              </a:spcAft>
              <a:buFont typeface="Arial" panose="020B0604020202020204" pitchFamily="34" charset="0"/>
              <a:buChar char="•"/>
            </a:pPr>
            <a:r>
              <a:rPr lang="fi-FI" sz="2400" dirty="0">
                <a:effectLst/>
                <a:highlight>
                  <a:srgbClr val="00FFFF"/>
                </a:highlight>
                <a:latin typeface="Aptos" panose="020B0004020202020204" pitchFamily="34" charset="0"/>
                <a:ea typeface="Times New Roman" panose="02020603050405020304" pitchFamily="18" charset="0"/>
                <a:cs typeface="Times New Roman" panose="02020603050405020304" pitchFamily="18" charset="0"/>
              </a:rPr>
              <a:t>Sinileväseuranta</a:t>
            </a:r>
            <a:r>
              <a:rPr lang="fi-FI" sz="2400" dirty="0">
                <a:latin typeface="Aptos" panose="020B0004020202020204" pitchFamily="34" charset="0"/>
                <a:ea typeface="Times New Roman" panose="02020603050405020304" pitchFamily="18" charset="0"/>
                <a:cs typeface="Times New Roman" panose="02020603050405020304" pitchFamily="18" charset="0"/>
              </a:rPr>
              <a:t>, o</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sallistua ja kouluttautua Saimaan vesistön alueella   </a:t>
            </a:r>
            <a:r>
              <a:rPr lang="fi-FI" sz="2400" dirty="0" err="1">
                <a:effectLst/>
                <a:latin typeface="Aptos" panose="020B0004020202020204" pitchFamily="34" charset="0"/>
                <a:ea typeface="Times New Roman" panose="02020603050405020304" pitchFamily="18" charset="0"/>
                <a:cs typeface="Times New Roman" panose="02020603050405020304" pitchFamily="18" charset="0"/>
              </a:rPr>
              <a:t>SYKE:n</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 järjestämään sinileväseurantaan</a:t>
            </a:r>
          </a:p>
          <a:p>
            <a:pPr marL="285750" indent="-285750">
              <a:spcBef>
                <a:spcPts val="800"/>
              </a:spcBef>
              <a:spcAft>
                <a:spcPts val="200"/>
              </a:spcAft>
              <a:buFont typeface="Arial" panose="020B0604020202020204" pitchFamily="34" charset="0"/>
              <a:buChar char="•"/>
            </a:pPr>
            <a:r>
              <a:rPr lang="fi-FI" sz="2400" dirty="0">
                <a:effectLst/>
                <a:highlight>
                  <a:srgbClr val="00FFFF"/>
                </a:highlight>
                <a:latin typeface="Aptos" panose="020B0004020202020204" pitchFamily="34" charset="0"/>
                <a:ea typeface="Times New Roman" panose="02020603050405020304" pitchFamily="18" charset="0"/>
                <a:cs typeface="Times New Roman" panose="02020603050405020304" pitchFamily="18" charset="0"/>
              </a:rPr>
              <a:t>Joulukuuset, </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ja</a:t>
            </a:r>
            <a:r>
              <a:rPr lang="fi-FI" sz="2400" dirty="0">
                <a:latin typeface="Aptos" panose="020B0004020202020204" pitchFamily="34" charset="0"/>
                <a:ea typeface="Times New Roman" panose="02020603050405020304" pitchFamily="18" charset="0"/>
                <a:cs typeface="Times New Roman" panose="02020603050405020304" pitchFamily="18" charset="0"/>
              </a:rPr>
              <a:t>tkaa joulukuusien upottamista ja mahdollisuuksien mukaan seurata  järven pohjassa olevien kuusten vaikutusta esim. pohjaeläinten lukumäärän lisääntymiseen ja kalakannan vahvistumiseen</a:t>
            </a:r>
          </a:p>
          <a:p>
            <a:pPr marL="285750" indent="-285750">
              <a:spcBef>
                <a:spcPts val="800"/>
              </a:spcBef>
              <a:spcAft>
                <a:spcPts val="200"/>
              </a:spcAft>
              <a:buFont typeface="Arial" panose="020B0604020202020204" pitchFamily="34" charset="0"/>
              <a:buChar char="•"/>
            </a:pPr>
            <a:r>
              <a:rPr lang="fi-FI" sz="2400" dirty="0">
                <a:highlight>
                  <a:srgbClr val="00FFFF"/>
                </a:highlight>
                <a:latin typeface="Aptos" panose="020B0004020202020204" pitchFamily="34" charset="0"/>
                <a:ea typeface="Times New Roman" panose="02020603050405020304" pitchFamily="18" charset="0"/>
                <a:cs typeface="Times New Roman" panose="02020603050405020304" pitchFamily="18" charset="0"/>
              </a:rPr>
              <a:t>Vieraslajien</a:t>
            </a:r>
            <a:r>
              <a:rPr lang="fi-FI" sz="2400" dirty="0">
                <a:latin typeface="Aptos" panose="020B0004020202020204" pitchFamily="34" charset="0"/>
                <a:ea typeface="Times New Roman" panose="02020603050405020304" pitchFamily="18" charset="0"/>
                <a:cs typeface="Times New Roman" panose="02020603050405020304" pitchFamily="18" charset="0"/>
              </a:rPr>
              <a:t> hävittäminen, järjestää vieraslajien (</a:t>
            </a:r>
            <a:r>
              <a:rPr lang="fi-FI" sz="2400" dirty="0" err="1">
                <a:latin typeface="Aptos" panose="020B0004020202020204" pitchFamily="34" charset="0"/>
                <a:ea typeface="Times New Roman" panose="02020603050405020304" pitchFamily="18" charset="0"/>
                <a:cs typeface="Times New Roman" panose="02020603050405020304" pitchFamily="18" charset="0"/>
              </a:rPr>
              <a:t>esim</a:t>
            </a:r>
            <a:r>
              <a:rPr lang="fi-FI" sz="2400" dirty="0">
                <a:latin typeface="Aptos" panose="020B0004020202020204" pitchFamily="34" charset="0"/>
                <a:ea typeface="Times New Roman" panose="02020603050405020304" pitchFamily="18" charset="0"/>
                <a:cs typeface="Times New Roman" panose="02020603050405020304" pitchFamily="18" charset="0"/>
              </a:rPr>
              <a:t> koristetatar, jättipalsami) niittämistä ja keräämistä</a:t>
            </a:r>
            <a:endParaRPr lang="fi-FI"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spcBef>
                <a:spcPts val="800"/>
              </a:spcBef>
              <a:spcAft>
                <a:spcPts val="200"/>
              </a:spcAft>
              <a:buFont typeface="Arial" panose="020B0604020202020204" pitchFamily="34" charset="0"/>
              <a:buChar char="•"/>
            </a:pPr>
            <a:endParaRPr lang="fi-FI"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indent="-285750">
              <a:spcBef>
                <a:spcPts val="800"/>
              </a:spcBef>
              <a:spcAft>
                <a:spcPts val="200"/>
              </a:spcAft>
              <a:buFont typeface="Arial" panose="020B0604020202020204" pitchFamily="34" charset="0"/>
              <a:buChar char="•"/>
            </a:pPr>
            <a:endParaRPr lang="fi-FI" sz="1800" b="1" dirty="0">
              <a:effectLst/>
              <a:latin typeface="Aptos Display"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01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9E16-67A5-E6DA-1083-8C9A8D44B540}"/>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4F08E142-4F18-23F4-AD24-98179BB52E4F}"/>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726E9AE5-8722-BCEB-F2BF-B375E2867061}"/>
              </a:ext>
            </a:extLst>
          </p:cNvPr>
          <p:cNvSpPr txBox="1"/>
          <p:nvPr/>
        </p:nvSpPr>
        <p:spPr>
          <a:xfrm>
            <a:off x="0" y="200416"/>
            <a:ext cx="7665928" cy="6247416"/>
          </a:xfrm>
          <a:prstGeom prst="rect">
            <a:avLst/>
          </a:prstGeom>
          <a:noFill/>
        </p:spPr>
        <p:txBody>
          <a:bodyPr wrap="square">
            <a:spAutoFit/>
          </a:bodyPr>
          <a:lstStyle/>
          <a:p>
            <a:pPr algn="ctr">
              <a:lnSpc>
                <a:spcPct val="115000"/>
              </a:lnSpc>
              <a:spcAft>
                <a:spcPts val="800"/>
              </a:spcAft>
            </a:pPr>
            <a:r>
              <a:rPr lang="fi-FI" sz="2800" b="1" dirty="0">
                <a:effectLst/>
                <a:latin typeface="Aptos" panose="020B0004020202020204" pitchFamily="34" charset="0"/>
                <a:ea typeface="Times New Roman" panose="02020603050405020304" pitchFamily="18" charset="0"/>
                <a:cs typeface="Times New Roman" panose="02020603050405020304" pitchFamily="18" charset="0"/>
              </a:rPr>
              <a:t>Roskaantumisen estäminen</a:t>
            </a:r>
          </a:p>
          <a:p>
            <a:pPr>
              <a:lnSpc>
                <a:spcPct val="115000"/>
              </a:lnSpc>
              <a:spcAft>
                <a:spcPts val="800"/>
              </a:spcAft>
            </a:pPr>
            <a:endParaRPr lang="fi-FI" sz="2800" b="1" dirty="0">
              <a:highlight>
                <a:srgbClr val="C0C0C0"/>
              </a:highlight>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fi-FI" sz="2400" dirty="0">
                <a:effectLst/>
                <a:latin typeface="Aptos" panose="020B0004020202020204" pitchFamily="34" charset="0"/>
                <a:ea typeface="Times New Roman" panose="02020603050405020304" pitchFamily="18" charset="0"/>
                <a:cs typeface="Times New Roman" panose="02020603050405020304" pitchFamily="18" charset="0"/>
              </a:rPr>
              <a:t>Henkilökohtaiset valinnat</a:t>
            </a:r>
            <a:r>
              <a:rPr lang="fi-FI" sz="2400" dirty="0">
                <a:latin typeface="Aptos" panose="020B0004020202020204" pitchFamily="34" charset="0"/>
                <a:ea typeface="Times New Roman" panose="02020603050405020304" pitchFamily="18" charset="0"/>
                <a:cs typeface="Times New Roman" panose="02020603050405020304" pitchFamily="18" charset="0"/>
              </a:rPr>
              <a:t> </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Käytä kestävää, pese ja kierrätä (</a:t>
            </a:r>
            <a:r>
              <a:rPr lang="fi-FI" sz="2400" dirty="0">
                <a:effectLst/>
                <a:latin typeface="Aptos" panose="020B0004020202020204" pitchFamily="34" charset="0"/>
                <a:ea typeface="Times New Roman" panose="02020603050405020304" pitchFamily="18" charset="0"/>
                <a:cs typeface="Times New Roman" panose="02020603050405020304" pitchFamily="18" charset="0"/>
                <a:hlinkClick r:id="rId4"/>
              </a:rPr>
              <a:t>https://vesistosaatio.fi/hankkeet/kevenna-kuormaa/</a:t>
            </a:r>
            <a:endParaRPr lang="fi-FI" sz="24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fi-FI" sz="2400" dirty="0">
                <a:latin typeface="Aptos" panose="020B0004020202020204" pitchFamily="34" charset="0"/>
                <a:ea typeface="Times New Roman" panose="02020603050405020304" pitchFamily="18" charset="0"/>
                <a:cs typeface="Times New Roman" panose="02020603050405020304" pitchFamily="18" charset="0"/>
              </a:rPr>
              <a:t>Kerätään  porukalla ympäristöön heitetyt roskat, varsinkin vesistöjen rannoilta ja </a:t>
            </a:r>
            <a:r>
              <a:rPr lang="fi-FI" sz="2400" dirty="0" err="1">
                <a:latin typeface="Aptos" panose="020B0004020202020204" pitchFamily="34" charset="0"/>
                <a:ea typeface="Times New Roman" panose="02020603050405020304" pitchFamily="18" charset="0"/>
                <a:cs typeface="Times New Roman" panose="02020603050405020304" pitchFamily="18" charset="0"/>
              </a:rPr>
              <a:t>kaupunkialueiltaja</a:t>
            </a:r>
            <a:r>
              <a:rPr lang="fi-FI" sz="2400" dirty="0">
                <a:latin typeface="Aptos" panose="020B0004020202020204" pitchFamily="34" charset="0"/>
                <a:ea typeface="Times New Roman" panose="02020603050405020304" pitchFamily="18" charset="0"/>
                <a:cs typeface="Times New Roman" panose="02020603050405020304" pitchFamily="18" charset="0"/>
              </a:rPr>
              <a:t> lajitellaan  jätteet jätesäkkeihin</a:t>
            </a:r>
            <a:r>
              <a:rPr lang="fi-FI" sz="2400">
                <a:latin typeface="Aptos" panose="020B0004020202020204" pitchFamily="34" charset="0"/>
                <a:ea typeface="Times New Roman" panose="02020603050405020304" pitchFamily="18" charset="0"/>
                <a:cs typeface="Times New Roman" panose="02020603050405020304" pitchFamily="18" charset="0"/>
              </a:rPr>
              <a:t>. </a:t>
            </a:r>
            <a:endParaRPr lang="fi-FI" sz="2400" dirty="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fi-FI" sz="2400" dirty="0">
                <a:latin typeface="Aptos" panose="020B0004020202020204" pitchFamily="34" charset="0"/>
                <a:ea typeface="Times New Roman" panose="02020603050405020304" pitchFamily="18" charset="0"/>
                <a:cs typeface="Times New Roman" panose="02020603050405020304" pitchFamily="18" charset="0"/>
              </a:rPr>
              <a:t>SYKE ROSGIS sovellutus, johon voi lähettää kansalaishavaintoja ympäristössä olevista roskakasoista </a:t>
            </a:r>
            <a:r>
              <a:rPr lang="fi-FI" sz="2400" dirty="0">
                <a:solidFill>
                  <a:srgbClr val="1155CC"/>
                </a:solidFill>
                <a:latin typeface="Arial" panose="020B0604020202020204" pitchFamily="34" charset="0"/>
                <a:hlinkClick r:id="rId5"/>
              </a:rPr>
              <a:t>https://rosgis.syke.fi/#</a:t>
            </a:r>
            <a:endParaRPr lang="fi-FI" sz="2400" dirty="0">
              <a:latin typeface="Aptos" panose="020B00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fi-FI" sz="2400" dirty="0">
                <a:latin typeface="Aptos" panose="020B0004020202020204" pitchFamily="34" charset="0"/>
                <a:ea typeface="Times New Roman" panose="02020603050405020304" pitchFamily="18" charset="0"/>
                <a:cs typeface="Times New Roman" panose="02020603050405020304" pitchFamily="18" charset="0"/>
              </a:rPr>
              <a:t>Kouluttautuminen SYKEN rantojen roskien tarkempaan lajitteluun</a:t>
            </a:r>
            <a:endParaRPr lang="fi-FI" sz="2800" dirty="0">
              <a:effectLst/>
              <a:highlight>
                <a:srgbClr val="C0C0C0"/>
              </a:highligh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54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70E1-3D2E-913E-F3EA-773AD42D747A}"/>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1D3983ED-857B-3AF6-0E15-6A01259900F8}"/>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9C016725-3DC9-37FB-E0C7-66DB5D8E413C}"/>
              </a:ext>
            </a:extLst>
          </p:cNvPr>
          <p:cNvSpPr txBox="1"/>
          <p:nvPr/>
        </p:nvSpPr>
        <p:spPr>
          <a:xfrm>
            <a:off x="278296" y="-401632"/>
            <a:ext cx="7493649" cy="7661264"/>
          </a:xfrm>
          <a:prstGeom prst="rect">
            <a:avLst/>
          </a:prstGeom>
          <a:noFill/>
        </p:spPr>
        <p:txBody>
          <a:bodyPr wrap="square">
            <a:spAutoFit/>
          </a:bodyPr>
          <a:lstStyle/>
          <a:p>
            <a:pPr>
              <a:lnSpc>
                <a:spcPct val="115000"/>
              </a:lnSpc>
              <a:spcAft>
                <a:spcPts val="800"/>
              </a:spcAft>
            </a:pPr>
            <a:r>
              <a:rPr lang="fi-FI" sz="1800" b="1" dirty="0">
                <a:effectLst/>
                <a:latin typeface="Aptos" panose="020B0004020202020204" pitchFamily="34" charset="0"/>
                <a:ea typeface="Times New Roman" panose="02020603050405020304" pitchFamily="18" charset="0"/>
                <a:cs typeface="Times New Roman" panose="02020603050405020304" pitchFamily="18" charset="0"/>
              </a:rPr>
              <a:t> </a:t>
            </a:r>
            <a:endParaRPr lang="fi-FI" sz="1800" dirty="0">
              <a:effectLst/>
              <a:latin typeface="Aptos" panose="020B0004020202020204" pitchFamily="34" charset="0"/>
              <a:ea typeface="Times New Roman" panose="02020603050405020304" pitchFamily="18" charset="0"/>
              <a:cs typeface="Times New Roman" panose="02020603050405020304" pitchFamily="18" charset="0"/>
            </a:endParaRPr>
          </a:p>
          <a:p>
            <a:pPr algn="ctr">
              <a:lnSpc>
                <a:spcPct val="115000"/>
              </a:lnSpc>
              <a:spcAft>
                <a:spcPts val="800"/>
              </a:spcAft>
            </a:pPr>
            <a:r>
              <a:rPr lang="fi-FI" sz="2800" b="1" dirty="0">
                <a:effectLst/>
                <a:latin typeface="Aptos" panose="020B0004020202020204" pitchFamily="34" charset="0"/>
                <a:ea typeface="Times New Roman" panose="02020603050405020304" pitchFamily="18" charset="0"/>
                <a:cs typeface="Times New Roman" panose="02020603050405020304" pitchFamily="18" charset="0"/>
              </a:rPr>
              <a:t>Yhteistyön ja osallisuuden lisääminen</a:t>
            </a:r>
          </a:p>
          <a:p>
            <a:pPr>
              <a:lnSpc>
                <a:spcPct val="115000"/>
              </a:lnSpc>
              <a:spcAft>
                <a:spcPts val="800"/>
              </a:spcAft>
            </a:pPr>
            <a:endParaRPr lang="fi-FI" b="1" dirty="0">
              <a:highlight>
                <a:srgbClr val="00FF00"/>
              </a:highlight>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fi-FI" sz="2400" dirty="0">
                <a:effectLst/>
                <a:latin typeface="Aptos" panose="020B0004020202020204" pitchFamily="34" charset="0"/>
                <a:ea typeface="Times New Roman" panose="02020603050405020304" pitchFamily="18" charset="0"/>
                <a:cs typeface="Times New Roman" panose="02020603050405020304" pitchFamily="18" charset="0"/>
              </a:rPr>
              <a:t> </a:t>
            </a:r>
            <a:r>
              <a:rPr lang="fi-FI" sz="2400" dirty="0">
                <a:effectLst/>
                <a:highlight>
                  <a:srgbClr val="00FF00"/>
                </a:highlight>
                <a:latin typeface="Aptos" panose="020B0004020202020204" pitchFamily="34" charset="0"/>
                <a:ea typeface="Times New Roman" panose="02020603050405020304" pitchFamily="18" charset="0"/>
                <a:cs typeface="Times New Roman" panose="02020603050405020304" pitchFamily="18" charset="0"/>
              </a:rPr>
              <a:t>Vesireppuyhteistyön jatkaminen</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 piirin alueella olevien klubien valitsemien koulujen kanssa. Tavoitteena on saada koulujen havaintotiedot </a:t>
            </a:r>
            <a:r>
              <a:rPr lang="fi-FI" sz="2400" dirty="0" err="1">
                <a:effectLst/>
                <a:latin typeface="Aptos" panose="020B0004020202020204" pitchFamily="34" charset="0"/>
                <a:ea typeface="Times New Roman" panose="02020603050405020304" pitchFamily="18" charset="0"/>
                <a:cs typeface="Times New Roman" panose="02020603050405020304" pitchFamily="18" charset="0"/>
              </a:rPr>
              <a:t>SYKEn</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 järvi-wikitietokantaan</a:t>
            </a:r>
          </a:p>
          <a:p>
            <a:pPr>
              <a:lnSpc>
                <a:spcPct val="115000"/>
              </a:lnSpc>
              <a:spcAft>
                <a:spcPts val="800"/>
              </a:spcAft>
            </a:pPr>
            <a:endParaRPr lang="fi-FI"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fi-FI" sz="2400" dirty="0">
                <a:highlight>
                  <a:srgbClr val="00FF00"/>
                </a:highlight>
                <a:latin typeface="Aptos" panose="020B0004020202020204" pitchFamily="34" charset="0"/>
                <a:ea typeface="Times New Roman" panose="02020603050405020304" pitchFamily="18" charset="0"/>
                <a:cs typeface="Times New Roman" panose="02020603050405020304" pitchFamily="18" charset="0"/>
              </a:rPr>
              <a:t>Piirin 1430 Rotaryklubien yhteistyön ja osallisuuden lisääminen </a:t>
            </a:r>
          </a:p>
          <a:p>
            <a:pPr>
              <a:lnSpc>
                <a:spcPct val="115000"/>
              </a:lnSpc>
              <a:spcAft>
                <a:spcPts val="800"/>
              </a:spcAft>
            </a:pPr>
            <a:r>
              <a:rPr lang="fi-FI" sz="2400" dirty="0">
                <a:latin typeface="Aptos" panose="020B0004020202020204" pitchFamily="34" charset="0"/>
                <a:ea typeface="Times New Roman" panose="02020603050405020304" pitchFamily="18" charset="0"/>
                <a:cs typeface="Times New Roman" panose="02020603050405020304" pitchFamily="18" charset="0"/>
              </a:rPr>
              <a:t>T</a:t>
            </a:r>
            <a:r>
              <a:rPr lang="fi-FI" sz="2400" dirty="0">
                <a:effectLst/>
                <a:latin typeface="Aptos" panose="020B0004020202020204" pitchFamily="34" charset="0"/>
                <a:ea typeface="Times New Roman" panose="02020603050405020304" pitchFamily="18" charset="0"/>
                <a:cs typeface="Times New Roman" panose="02020603050405020304" pitchFamily="18" charset="0"/>
              </a:rPr>
              <a:t>avoitteena on lisätä vesiensuojelullista yhteistyötä alueellisesti Rotaryklubien sisällä ja niiden välillä ja lisätä tietoa parhaista käytännöistä ja tuoda Saimaan vesistön ja siten myös  Itämeren  huomioiminen osaksi klubien  toimintaa sekä löytää uusia yhteistyökumppaneita.</a:t>
            </a:r>
            <a:endParaRPr lang="fi-FI" sz="24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endParaRPr lang="fi-FI" sz="18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vaate, henkilö, jalkineet, mies&#10;&#10;Tekoälyn generoima sisältö voi olla virheellistä.">
            <a:extLst>
              <a:ext uri="{FF2B5EF4-FFF2-40B4-BE49-F238E27FC236}">
                <a16:creationId xmlns:a16="http://schemas.microsoft.com/office/drawing/2014/main" id="{F1F39460-F5AA-85AB-BA42-982C3BD17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24600" y="990602"/>
            <a:ext cx="6857999" cy="4876800"/>
          </a:xfrm>
          <a:prstGeom prst="rect">
            <a:avLst/>
          </a:prstGeom>
        </p:spPr>
      </p:pic>
      <p:sp>
        <p:nvSpPr>
          <p:cNvPr id="5" name="Tekstiruutu 4">
            <a:extLst>
              <a:ext uri="{FF2B5EF4-FFF2-40B4-BE49-F238E27FC236}">
                <a16:creationId xmlns:a16="http://schemas.microsoft.com/office/drawing/2014/main" id="{D29A92BD-6406-EA02-3C46-4CC27C9D2705}"/>
              </a:ext>
            </a:extLst>
          </p:cNvPr>
          <p:cNvSpPr txBox="1"/>
          <p:nvPr/>
        </p:nvSpPr>
        <p:spPr>
          <a:xfrm>
            <a:off x="0" y="1"/>
            <a:ext cx="7315199" cy="7201972"/>
          </a:xfrm>
          <a:prstGeom prst="rect">
            <a:avLst/>
          </a:prstGeom>
          <a:noFill/>
        </p:spPr>
        <p:txBody>
          <a:bodyPr wrap="square">
            <a:spAutoFit/>
          </a:bodyPr>
          <a:lstStyle/>
          <a:p>
            <a:r>
              <a:rPr lang="fi-FI" sz="2400" i="0" dirty="0">
                <a:effectLst/>
                <a:latin typeface="Open Sans" panose="020B0606030504020204" pitchFamily="34" charset="0"/>
              </a:rPr>
              <a:t>Vesirepun ovat kehittäneet SYKE eli Suomen ympäristökeskus yhdessä rotareitten kanssa. </a:t>
            </a:r>
            <a:endParaRPr lang="fi-FI" sz="2400" dirty="0">
              <a:latin typeface="Open Sans" panose="020B0606030504020204" pitchFamily="34" charset="0"/>
            </a:endParaRPr>
          </a:p>
          <a:p>
            <a:endParaRPr lang="fi-FI" sz="2400" i="0" dirty="0">
              <a:effectLst/>
              <a:latin typeface="Open Sans" panose="020B0606030504020204" pitchFamily="34" charset="0"/>
            </a:endParaRPr>
          </a:p>
          <a:p>
            <a:r>
              <a:rPr lang="fi-FI" sz="2400" i="0" dirty="0">
                <a:effectLst/>
                <a:latin typeface="Open Sans" panose="020B0606030504020204" pitchFamily="34" charset="0"/>
              </a:rPr>
              <a:t>Tavoite on  </a:t>
            </a:r>
          </a:p>
          <a:p>
            <a:pPr marL="285750" indent="-285750">
              <a:buFont typeface="Arial" panose="020B0604020202020204" pitchFamily="34" charset="0"/>
              <a:buChar char="•"/>
            </a:pPr>
            <a:r>
              <a:rPr lang="fi-FI" sz="2400" i="0" dirty="0">
                <a:effectLst/>
                <a:latin typeface="Open Sans" panose="020B0606030504020204" pitchFamily="34" charset="0"/>
              </a:rPr>
              <a:t>Tehdä yhteistyötä yläasteen koulujen opettajien kanssa, repun esittely </a:t>
            </a:r>
          </a:p>
          <a:p>
            <a:pPr marL="285750" indent="-285750">
              <a:buFont typeface="Arial" panose="020B0604020202020204" pitchFamily="34" charset="0"/>
              <a:buChar char="•"/>
            </a:pPr>
            <a:r>
              <a:rPr lang="fi-FI" sz="2400" i="0" dirty="0">
                <a:effectLst/>
                <a:latin typeface="Open Sans" panose="020B0606030504020204" pitchFamily="34" charset="0"/>
              </a:rPr>
              <a:t>Saada oppilaat kiinnostumaan havaintojen tekemisestä vesiympäristössä ja sitä kautta vaikuttaa nuorten suhtautumiseen luontoon ja    erityisesti vesiympäristön.</a:t>
            </a:r>
          </a:p>
          <a:p>
            <a:pPr marL="285750" indent="-285750">
              <a:buFont typeface="Arial" panose="020B0604020202020204" pitchFamily="34" charset="0"/>
              <a:buChar char="•"/>
            </a:pPr>
            <a:endParaRPr lang="fi-FI" sz="2400" dirty="0">
              <a:latin typeface="Open Sans" panose="020B0606030504020204" pitchFamily="34" charset="0"/>
            </a:endParaRPr>
          </a:p>
          <a:p>
            <a:r>
              <a:rPr lang="fi-FI" sz="2400" i="0" dirty="0">
                <a:effectLst/>
                <a:latin typeface="Open Sans" panose="020B0606030504020204" pitchFamily="34" charset="0"/>
              </a:rPr>
              <a:t>Haasteet</a:t>
            </a:r>
          </a:p>
          <a:p>
            <a:pPr marL="285750" indent="-285750">
              <a:buFont typeface="Arial" panose="020B0604020202020204" pitchFamily="34" charset="0"/>
              <a:buChar char="•"/>
            </a:pPr>
            <a:r>
              <a:rPr lang="fi-FI" sz="2400" dirty="0">
                <a:latin typeface="Open Sans" panose="020B0606030504020204" pitchFamily="34" charset="0"/>
              </a:rPr>
              <a:t> piiriltä 1430  puuttuu vesireppuvastaava</a:t>
            </a:r>
          </a:p>
          <a:p>
            <a:pPr marL="285750" indent="-285750">
              <a:buFont typeface="Arial" panose="020B0604020202020204" pitchFamily="34" charset="0"/>
              <a:buChar char="•"/>
            </a:pPr>
            <a:r>
              <a:rPr lang="fi-FI" sz="2400" dirty="0">
                <a:latin typeface="Open Sans" panose="020B0606030504020204" pitchFamily="34" charset="0"/>
              </a:rPr>
              <a:t> vesirepusta ei ole keskitetysti saatavissa klubien tekemää materiaalia</a:t>
            </a:r>
          </a:p>
          <a:p>
            <a:pPr marL="285750" indent="-285750">
              <a:buFont typeface="Arial" panose="020B0604020202020204" pitchFamily="34" charset="0"/>
              <a:buChar char="•"/>
            </a:pPr>
            <a:endParaRPr lang="fi-FI" sz="2400" i="0" dirty="0">
              <a:effectLst/>
              <a:latin typeface="Open Sans" panose="020B0606030504020204" pitchFamily="34" charset="0"/>
            </a:endParaRPr>
          </a:p>
          <a:p>
            <a:endParaRPr lang="fi-FI" sz="2400" i="0" dirty="0">
              <a:effectLst/>
              <a:latin typeface="Open Sans" panose="020B0606030504020204" pitchFamily="34" charset="0"/>
            </a:endParaRPr>
          </a:p>
          <a:p>
            <a:endParaRPr lang="fi-FI" dirty="0">
              <a:latin typeface="Open Sans" panose="020B0606030504020204" pitchFamily="34" charset="0"/>
            </a:endParaRPr>
          </a:p>
          <a:p>
            <a:endParaRPr lang="fi-FI" dirty="0">
              <a:solidFill>
                <a:srgbClr val="263B4C"/>
              </a:solidFill>
              <a:latin typeface="Open Sans" panose="020B0606030504020204" pitchFamily="34" charset="0"/>
            </a:endParaRPr>
          </a:p>
          <a:p>
            <a:endParaRPr lang="fi-FI" dirty="0"/>
          </a:p>
        </p:txBody>
      </p:sp>
    </p:spTree>
    <p:extLst>
      <p:ext uri="{BB962C8B-B14F-4D97-AF65-F5344CB8AC3E}">
        <p14:creationId xmlns:p14="http://schemas.microsoft.com/office/powerpoint/2010/main" val="2001069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E486F-3446-CA5D-6F59-8263765A2A25}"/>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ECA6B220-21EA-CAE7-6B3B-F8A810D77029}"/>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63DF169C-2080-21A4-C7C7-4C004CC18065}"/>
              </a:ext>
            </a:extLst>
          </p:cNvPr>
          <p:cNvSpPr txBox="1"/>
          <p:nvPr/>
        </p:nvSpPr>
        <p:spPr>
          <a:xfrm>
            <a:off x="0" y="410817"/>
            <a:ext cx="7665927" cy="5840060"/>
          </a:xfrm>
          <a:prstGeom prst="rect">
            <a:avLst/>
          </a:prstGeom>
          <a:noFill/>
        </p:spPr>
        <p:txBody>
          <a:bodyPr wrap="square">
            <a:spAutoFit/>
          </a:bodyPr>
          <a:lstStyle/>
          <a:p>
            <a:pPr algn="l" fontAlgn="base"/>
            <a:r>
              <a:rPr lang="fi-FI" sz="2400" b="1" i="0" dirty="0">
                <a:solidFill>
                  <a:srgbClr val="263B4C"/>
                </a:solidFill>
                <a:effectLst/>
                <a:highlight>
                  <a:srgbClr val="00FF00"/>
                </a:highlight>
                <a:latin typeface="Open Sans" panose="020B0606030504020204" pitchFamily="34" charset="0"/>
              </a:rPr>
              <a:t>Vesireppu-sivusto löytyy </a:t>
            </a:r>
            <a:r>
              <a:rPr lang="fi-FI" sz="2400" i="0" dirty="0">
                <a:solidFill>
                  <a:srgbClr val="263B4C"/>
                </a:solidFill>
                <a:effectLst/>
                <a:latin typeface="Open Sans" panose="020B0606030504020204" pitchFamily="34" charset="0"/>
              </a:rPr>
              <a:t>osoitteesta: </a:t>
            </a:r>
            <a:r>
              <a:rPr lang="fi-FI" sz="2400" i="0" u="none" strike="noStrike" dirty="0">
                <a:solidFill>
                  <a:srgbClr val="F7A81B"/>
                </a:solidFill>
                <a:effectLst/>
                <a:latin typeface="Open Sans" panose="020B0606030504020204" pitchFamily="34" charset="0"/>
                <a:hlinkClick r:id="rId4"/>
              </a:rPr>
              <a:t>Http://vesireppu.com</a:t>
            </a:r>
            <a:endParaRPr lang="fi-FI" sz="2400" dirty="0">
              <a:solidFill>
                <a:srgbClr val="F7A81B"/>
              </a:solidFill>
              <a:latin typeface="Open Sans" panose="020B0606030504020204" pitchFamily="34" charset="0"/>
            </a:endParaRPr>
          </a:p>
          <a:p>
            <a:pPr>
              <a:lnSpc>
                <a:spcPts val="1500"/>
              </a:lnSpc>
              <a:spcAft>
                <a:spcPts val="1125"/>
              </a:spcAft>
            </a:pPr>
            <a:endParaRPr lang="fi-FI" sz="2400" dirty="0">
              <a:solidFill>
                <a:srgbClr val="FFFFFF"/>
              </a:solidFill>
              <a:latin typeface="Cinzel"/>
            </a:endParaRPr>
          </a:p>
          <a:p>
            <a:pPr fontAlgn="b">
              <a:lnSpc>
                <a:spcPts val="1500"/>
              </a:lnSpc>
              <a:spcAft>
                <a:spcPts val="750"/>
              </a:spcAft>
            </a:pPr>
            <a:r>
              <a:rPr lang="fi-FI" sz="2400" dirty="0">
                <a:solidFill>
                  <a:srgbClr val="3B3B3B"/>
                </a:solidFill>
                <a:latin typeface="Open Sans" panose="020B0606030504020204" pitchFamily="34" charset="0"/>
              </a:rPr>
              <a:t>Rotary Vesireppu, piiri 1410 </a:t>
            </a:r>
          </a:p>
          <a:p>
            <a:pPr fontAlgn="b">
              <a:spcAft>
                <a:spcPts val="750"/>
              </a:spcAft>
            </a:pPr>
            <a:r>
              <a:rPr lang="fi-FI" sz="2400" dirty="0">
                <a:solidFill>
                  <a:srgbClr val="3B3B3B"/>
                </a:solidFill>
                <a:latin typeface="Open Sans" panose="020B0606030504020204" pitchFamily="34" charset="0"/>
              </a:rPr>
              <a:t>Matti </a:t>
            </a:r>
            <a:r>
              <a:rPr lang="fi-FI" sz="2400" dirty="0" err="1">
                <a:solidFill>
                  <a:srgbClr val="3B3B3B"/>
                </a:solidFill>
                <a:latin typeface="Open Sans" panose="020B0606030504020204" pitchFamily="34" charset="0"/>
              </a:rPr>
              <a:t>Hakoila</a:t>
            </a:r>
            <a:br>
              <a:rPr lang="fi-FI" sz="2400" dirty="0">
                <a:solidFill>
                  <a:srgbClr val="3B3B3B"/>
                </a:solidFill>
                <a:latin typeface="Open Sans" panose="020B0606030504020204" pitchFamily="34" charset="0"/>
              </a:rPr>
            </a:br>
            <a:r>
              <a:rPr lang="fi-FI" sz="2400" dirty="0">
                <a:solidFill>
                  <a:srgbClr val="3B3B3B"/>
                </a:solidFill>
                <a:latin typeface="Open Sans" panose="020B0606030504020204" pitchFamily="34" charset="0"/>
              </a:rPr>
              <a:t>Rauhankatu 2C</a:t>
            </a:r>
            <a:br>
              <a:rPr lang="fi-FI" sz="2400" dirty="0">
                <a:solidFill>
                  <a:srgbClr val="3B3B3B"/>
                </a:solidFill>
                <a:latin typeface="Open Sans" panose="020B0606030504020204" pitchFamily="34" charset="0"/>
              </a:rPr>
            </a:br>
            <a:r>
              <a:rPr lang="fi-FI" sz="2400" dirty="0">
                <a:solidFill>
                  <a:srgbClr val="3B3B3B"/>
                </a:solidFill>
                <a:latin typeface="Open Sans" panose="020B0606030504020204" pitchFamily="34" charset="0"/>
              </a:rPr>
              <a:t>20100</a:t>
            </a:r>
            <a:br>
              <a:rPr lang="fi-FI" sz="2400" dirty="0">
                <a:solidFill>
                  <a:srgbClr val="3B3B3B"/>
                </a:solidFill>
                <a:latin typeface="Open Sans" panose="020B0606030504020204" pitchFamily="34" charset="0"/>
              </a:rPr>
            </a:br>
            <a:r>
              <a:rPr lang="fi-FI" sz="2400" dirty="0">
                <a:solidFill>
                  <a:srgbClr val="3B3B3B"/>
                </a:solidFill>
                <a:latin typeface="Open Sans" panose="020B0606030504020204" pitchFamily="34" charset="0"/>
              </a:rPr>
              <a:t>Turku</a:t>
            </a:r>
          </a:p>
          <a:p>
            <a:pPr fontAlgn="b">
              <a:spcAft>
                <a:spcPts val="750"/>
              </a:spcAft>
            </a:pPr>
            <a:r>
              <a:rPr lang="fi-FI" sz="2400" dirty="0">
                <a:solidFill>
                  <a:srgbClr val="3B3B3B"/>
                </a:solidFill>
                <a:latin typeface="Open Sans" panose="020B0606030504020204" pitchFamily="34" charset="0"/>
              </a:rPr>
              <a:t>+358 400 536594</a:t>
            </a:r>
            <a:br>
              <a:rPr lang="fi-FI" sz="2400" dirty="0">
                <a:solidFill>
                  <a:srgbClr val="3B3B3B"/>
                </a:solidFill>
                <a:latin typeface="Open Sans" panose="020B0606030504020204" pitchFamily="34" charset="0"/>
              </a:rPr>
            </a:br>
            <a:r>
              <a:rPr lang="fi-FI" sz="2400" dirty="0">
                <a:solidFill>
                  <a:srgbClr val="3B3B3B"/>
                </a:solidFill>
                <a:latin typeface="Open Sans" panose="020B0606030504020204" pitchFamily="34" charset="0"/>
                <a:hlinkClick r:id="rId5"/>
              </a:rPr>
              <a:t>matti.hakoila@gmail.com</a:t>
            </a:r>
            <a:endParaRPr lang="fi-FI" sz="2400" dirty="0">
              <a:solidFill>
                <a:srgbClr val="3B3B3B"/>
              </a:solidFill>
              <a:latin typeface="Open Sans" panose="020B0606030504020204" pitchFamily="34" charset="0"/>
            </a:endParaRPr>
          </a:p>
          <a:p>
            <a:pPr fontAlgn="b">
              <a:spcAft>
                <a:spcPts val="750"/>
              </a:spcAft>
            </a:pPr>
            <a:endParaRPr lang="fi-FI" sz="2400" dirty="0">
              <a:solidFill>
                <a:srgbClr val="3B3B3B"/>
              </a:solidFill>
              <a:latin typeface="Open Sans" panose="020B0606030504020204" pitchFamily="34" charset="0"/>
            </a:endParaRPr>
          </a:p>
          <a:p>
            <a:pPr fontAlgn="b">
              <a:spcAft>
                <a:spcPts val="750"/>
              </a:spcAft>
            </a:pPr>
            <a:r>
              <a:rPr lang="fi-FI" sz="2400" i="0" dirty="0">
                <a:solidFill>
                  <a:srgbClr val="263B4C"/>
                </a:solidFill>
                <a:effectLst/>
                <a:latin typeface="Open Sans" panose="020B0606030504020204" pitchFamily="34" charset="0"/>
              </a:rPr>
              <a:t>Tutustu myös Vesireppu Facebook-ryhmään: </a:t>
            </a:r>
            <a:r>
              <a:rPr lang="fi-FI" sz="2400" i="0" u="none" strike="noStrike" dirty="0">
                <a:solidFill>
                  <a:srgbClr val="F7A81B"/>
                </a:solidFill>
                <a:effectLst/>
                <a:latin typeface="Open Sans" panose="020B0606030504020204" pitchFamily="34" charset="0"/>
                <a:hlinkClick r:id="rId6"/>
              </a:rPr>
              <a:t>https://www.facebook.com/groups/725404062484994</a:t>
            </a:r>
            <a:endParaRPr lang="fi-FI" sz="2400" i="0" u="none" strike="noStrike" dirty="0">
              <a:solidFill>
                <a:srgbClr val="F7A81B"/>
              </a:solidFill>
              <a:effectLst/>
              <a:latin typeface="Open Sans" panose="020B0606030504020204" pitchFamily="34" charset="0"/>
            </a:endParaRPr>
          </a:p>
          <a:p>
            <a:pPr fontAlgn="b">
              <a:spcAft>
                <a:spcPts val="750"/>
              </a:spcAft>
            </a:pPr>
            <a:endParaRPr lang="fi-FI" sz="1800" dirty="0">
              <a:solidFill>
                <a:srgbClr val="3B3B3B"/>
              </a:solidFill>
              <a:latin typeface="Open Sans" panose="020B0606030504020204" pitchFamily="34" charset="0"/>
            </a:endParaRPr>
          </a:p>
        </p:txBody>
      </p:sp>
    </p:spTree>
    <p:extLst>
      <p:ext uri="{BB962C8B-B14F-4D97-AF65-F5344CB8AC3E}">
        <p14:creationId xmlns:p14="http://schemas.microsoft.com/office/powerpoint/2010/main" val="82495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6">
            <a:extLst>
              <a:ext uri="{FF2B5EF4-FFF2-40B4-BE49-F238E27FC236}">
                <a16:creationId xmlns:a16="http://schemas.microsoft.com/office/drawing/2014/main" id="{0E64DDC9-378B-7053-B844-560E856E91B8}"/>
              </a:ext>
            </a:extLst>
          </p:cNvPr>
          <p:cNvPicPr/>
          <p:nvPr/>
        </p:nvPicPr>
        <p:blipFill>
          <a:blip r:embed="rId2"/>
          <a:stretch>
            <a:fillRect/>
          </a:stretch>
        </p:blipFill>
        <p:spPr>
          <a:xfrm>
            <a:off x="325677" y="209811"/>
            <a:ext cx="4546948" cy="6438378"/>
          </a:xfrm>
          <a:prstGeom prst="rect">
            <a:avLst/>
          </a:prstGeom>
        </p:spPr>
      </p:pic>
      <p:sp>
        <p:nvSpPr>
          <p:cNvPr id="4" name="Tekstiruutu 3">
            <a:extLst>
              <a:ext uri="{FF2B5EF4-FFF2-40B4-BE49-F238E27FC236}">
                <a16:creationId xmlns:a16="http://schemas.microsoft.com/office/drawing/2014/main" id="{34BBBC96-3215-86A4-0DE3-A33B71DED508}"/>
              </a:ext>
            </a:extLst>
          </p:cNvPr>
          <p:cNvSpPr txBox="1"/>
          <p:nvPr/>
        </p:nvSpPr>
        <p:spPr>
          <a:xfrm>
            <a:off x="5248405" y="651353"/>
            <a:ext cx="7302674" cy="7462812"/>
          </a:xfrm>
          <a:prstGeom prst="rect">
            <a:avLst/>
          </a:prstGeom>
          <a:noFill/>
        </p:spPr>
        <p:txBody>
          <a:bodyPr wrap="square">
            <a:spAutoFit/>
          </a:bodyPr>
          <a:lstStyle/>
          <a:p>
            <a:pPr marR="2795270" indent="-6350">
              <a:lnSpc>
                <a:spcPct val="104000"/>
              </a:lnSpc>
              <a:spcAft>
                <a:spcPts val="60"/>
              </a:spcAft>
            </a:pPr>
            <a:r>
              <a:rPr lang="fi-FI" sz="2800" b="1" kern="100" dirty="0">
                <a:solidFill>
                  <a:schemeClr val="tx2">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Vesireppuwebinaari </a:t>
            </a:r>
            <a:r>
              <a:rPr lang="fi-FI" sz="28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3.3.2025 klo 18.00 –19.15 </a:t>
            </a:r>
          </a:p>
          <a:p>
            <a:pPr marR="2795270" indent="-6350">
              <a:lnSpc>
                <a:spcPct val="104000"/>
              </a:lnSpc>
              <a:spcAft>
                <a:spcPts val="60"/>
              </a:spcAft>
            </a:pPr>
            <a:endParaRPr lang="fi-FI" sz="28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marR="2795270" indent="-6350">
              <a:lnSpc>
                <a:spcPct val="104000"/>
              </a:lnSpc>
              <a:spcAft>
                <a:spcPts val="60"/>
              </a:spcAft>
            </a:pPr>
            <a:r>
              <a:rPr lang="fi-FI" sz="28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Liity kokoukseen</a:t>
            </a:r>
          </a:p>
          <a:p>
            <a:pPr marR="2795270" indent="-6350">
              <a:lnSpc>
                <a:spcPct val="104000"/>
              </a:lnSpc>
              <a:spcAft>
                <a:spcPts val="60"/>
              </a:spcAft>
            </a:pPr>
            <a:r>
              <a:rPr lang="fi-FI" sz="2800" kern="100" dirty="0" err="1">
                <a:solidFill>
                  <a:srgbClr val="222222"/>
                </a:solidFill>
                <a:effectLst/>
                <a:latin typeface="Open Sans" panose="020B0606030504020204" pitchFamily="34" charset="0"/>
                <a:ea typeface="Open Sans" panose="020B0606030504020204" pitchFamily="34" charset="0"/>
                <a:cs typeface="Open Sans" panose="020B0606030504020204" pitchFamily="34" charset="0"/>
              </a:rPr>
              <a:t>Zoom</a:t>
            </a:r>
            <a:r>
              <a:rPr lang="fi-FI" sz="28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 linkistä:</a:t>
            </a:r>
            <a:endParaRPr lang="fi-FI" sz="28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6350">
              <a:lnSpc>
                <a:spcPct val="107000"/>
              </a:lnSpc>
              <a:spcAft>
                <a:spcPts val="800"/>
              </a:spcAft>
            </a:pPr>
            <a:r>
              <a:rPr lang="fi-FI" sz="2400" u="sng" kern="100" dirty="0">
                <a:solidFill>
                  <a:srgbClr val="1155CC"/>
                </a:solidFill>
                <a:effectLst/>
                <a:latin typeface="Open Sans" panose="020B0606030504020204" pitchFamily="34" charset="0"/>
                <a:ea typeface="Open Sans" panose="020B0606030504020204" pitchFamily="34" charset="0"/>
                <a:cs typeface="Open Sans" panose="020B0606030504020204" pitchFamily="34" charset="0"/>
                <a:hlinkClick r:id="rId3"/>
              </a:rPr>
              <a:t>https://us02web.zoom.us/j/82111573595?</a:t>
            </a:r>
            <a:endParaRPr lang="fi-FI"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fi-FI" sz="2400" u="sng" dirty="0" err="1">
                <a:solidFill>
                  <a:srgbClr val="1155CC"/>
                </a:solidFill>
                <a:effectLst/>
                <a:latin typeface="Open Sans" panose="020B0606030504020204" pitchFamily="34" charset="0"/>
                <a:ea typeface="Open Sans" panose="020B0606030504020204" pitchFamily="34" charset="0"/>
                <a:cs typeface="Open Sans" panose="020B0606030504020204" pitchFamily="34" charset="0"/>
                <a:hlinkClick r:id="rId3"/>
              </a:rPr>
              <a:t>pwd</a:t>
            </a:r>
            <a:r>
              <a:rPr lang="fi-FI" sz="2400" u="sng" dirty="0">
                <a:solidFill>
                  <a:srgbClr val="1155CC"/>
                </a:solidFill>
                <a:effectLst/>
                <a:latin typeface="Open Sans" panose="020B0606030504020204" pitchFamily="34" charset="0"/>
                <a:ea typeface="Open Sans" panose="020B0606030504020204" pitchFamily="34" charset="0"/>
                <a:cs typeface="Open Sans" panose="020B0606030504020204" pitchFamily="34" charset="0"/>
                <a:hlinkClick r:id="rId3"/>
              </a:rPr>
              <a:t>=5zyGSOQ38CuYfTWd3HfOR0vlqmRCCO.1</a:t>
            </a:r>
            <a:endParaRPr lang="fi-FI" sz="2400" u="sng" dirty="0">
              <a:solidFill>
                <a:srgbClr val="1155CC"/>
              </a:solidFill>
              <a:effectLst/>
              <a:latin typeface="Open Sans" panose="020B0606030504020204" pitchFamily="34" charset="0"/>
              <a:ea typeface="Open Sans" panose="020B0606030504020204" pitchFamily="34" charset="0"/>
              <a:cs typeface="Open Sans" panose="020B0606030504020204" pitchFamily="34" charset="0"/>
            </a:endParaRPr>
          </a:p>
          <a:p>
            <a:endParaRPr lang="fi-FI" sz="2400" u="sng" dirty="0">
              <a:solidFill>
                <a:srgbClr val="1155CC"/>
              </a:solidFill>
              <a:latin typeface="Open Sans" panose="020B0606030504020204" pitchFamily="34" charset="0"/>
              <a:ea typeface="Open Sans" panose="020B0606030504020204" pitchFamily="34" charset="0"/>
              <a:cs typeface="Open Sans" panose="020B0606030504020204" pitchFamily="34" charset="0"/>
            </a:endParaRPr>
          </a:p>
          <a:p>
            <a:pPr marR="2795270" indent="-6350">
              <a:spcAft>
                <a:spcPts val="1330"/>
              </a:spcAft>
            </a:pPr>
            <a:r>
              <a:rPr lang="fi-FI" sz="2000" kern="100" dirty="0">
                <a:solidFill>
                  <a:srgbClr val="222222"/>
                </a:solidFill>
                <a:latin typeface="Open Sans" panose="020B0606030504020204" pitchFamily="34" charset="0"/>
                <a:ea typeface="Open Sans" panose="020B0606030504020204" pitchFamily="34" charset="0"/>
                <a:cs typeface="Open Sans" panose="020B0606030504020204" pitchFamily="34" charset="0"/>
              </a:rPr>
              <a:t>t</a:t>
            </a:r>
            <a:r>
              <a:rPr lang="fi-FI" sz="20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ai menemällä sivulle </a:t>
            </a:r>
            <a:r>
              <a:rPr lang="fi-FI" sz="2400" u="sng" kern="100" dirty="0">
                <a:solidFill>
                  <a:srgbClr val="1155CC"/>
                </a:solidFill>
                <a:effectLst/>
                <a:latin typeface="Open Sans" panose="020B0606030504020204" pitchFamily="34" charset="0"/>
                <a:ea typeface="Open Sans" panose="020B0606030504020204" pitchFamily="34" charset="0"/>
                <a:cs typeface="Open Sans" panose="020B0606030504020204" pitchFamily="34" charset="0"/>
                <a:hlinkClick r:id="rId4"/>
              </a:rPr>
              <a:t>www.zoom.us/join </a:t>
            </a:r>
            <a:r>
              <a:rPr lang="fi-FI" sz="24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a:t>
            </a:r>
          </a:p>
          <a:p>
            <a:pPr marR="2795270" indent="-6350">
              <a:spcAft>
                <a:spcPts val="1330"/>
              </a:spcAft>
            </a:pPr>
            <a:r>
              <a:rPr lang="fi-FI" sz="2000" kern="100" dirty="0" err="1">
                <a:solidFill>
                  <a:srgbClr val="222222"/>
                </a:solidFill>
                <a:latin typeface="Open Sans" panose="020B0606030504020204" pitchFamily="34" charset="0"/>
                <a:ea typeface="Open Sans" panose="020B0606030504020204" pitchFamily="34" charset="0"/>
                <a:cs typeface="Open Sans" panose="020B0606030504020204" pitchFamily="34" charset="0"/>
              </a:rPr>
              <a:t>Meeting</a:t>
            </a:r>
            <a:r>
              <a:rPr lang="fi-FI" sz="2000" kern="100" dirty="0">
                <a:solidFill>
                  <a:srgbClr val="222222"/>
                </a:solidFill>
                <a:latin typeface="Open Sans" panose="020B0606030504020204" pitchFamily="34" charset="0"/>
                <a:ea typeface="Open Sans" panose="020B0606030504020204" pitchFamily="34" charset="0"/>
                <a:cs typeface="Open Sans" panose="020B0606030504020204" pitchFamily="34" charset="0"/>
              </a:rPr>
              <a:t> </a:t>
            </a:r>
            <a:r>
              <a:rPr lang="fi-FI" sz="20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ID: 821 1157 3595</a:t>
            </a:r>
            <a:r>
              <a:rPr lang="fi-FI" sz="2000" kern="100" dirty="0">
                <a:solidFill>
                  <a:srgbClr val="222222"/>
                </a:solidFill>
                <a:latin typeface="Open Sans" panose="020B0606030504020204" pitchFamily="34" charset="0"/>
                <a:ea typeface="Open Sans" panose="020B0606030504020204" pitchFamily="34" charset="0"/>
                <a:cs typeface="Open Sans" panose="020B0606030504020204" pitchFamily="34" charset="0"/>
              </a:rPr>
              <a:t>, </a:t>
            </a:r>
            <a:r>
              <a:rPr lang="fi-FI" sz="2000" kern="10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Passcode:471038</a:t>
            </a:r>
            <a:endParaRPr lang="fi-FI" sz="20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endParaRPr lang="fi-FI" sz="2400" u="sng" dirty="0">
              <a:solidFill>
                <a:srgbClr val="1155CC"/>
              </a:solidFill>
              <a:effectLst/>
              <a:latin typeface="Arial" panose="020B0604020202020204" pitchFamily="34" charset="0"/>
              <a:ea typeface="Arial" panose="020B0604020202020204" pitchFamily="34" charset="0"/>
            </a:endParaRPr>
          </a:p>
          <a:p>
            <a:endParaRPr lang="fi-FI" sz="2400" b="0" i="0" u="sng" dirty="0">
              <a:solidFill>
                <a:srgbClr val="1155CC"/>
              </a:solidFill>
              <a:latin typeface="Arial" panose="020B0604020202020204" pitchFamily="34" charset="0"/>
            </a:endParaRPr>
          </a:p>
          <a:p>
            <a:endParaRPr lang="fi-FI" sz="2400" u="sng" dirty="0">
              <a:solidFill>
                <a:srgbClr val="1155CC"/>
              </a:solidFill>
              <a:effectLst/>
              <a:latin typeface="Arial" panose="020B0604020202020204" pitchFamily="34" charset="0"/>
            </a:endParaRPr>
          </a:p>
          <a:p>
            <a:endParaRPr lang="fi-FI" sz="2400" b="0" i="0" u="sng" dirty="0">
              <a:solidFill>
                <a:srgbClr val="1155CC"/>
              </a:solidFill>
              <a:latin typeface="Arial" panose="020B0604020202020204" pitchFamily="34" charset="0"/>
            </a:endParaRPr>
          </a:p>
          <a:p>
            <a:endParaRPr lang="fi-FI" sz="2400" u="sng" dirty="0">
              <a:solidFill>
                <a:srgbClr val="1155CC"/>
              </a:solidFill>
              <a:effectLst/>
              <a:latin typeface="Arial" panose="020B0604020202020204" pitchFamily="34" charset="0"/>
            </a:endParaRPr>
          </a:p>
          <a:p>
            <a:endParaRPr lang="fi-FI" sz="2400" b="0" i="0" dirty="0">
              <a:solidFill>
                <a:srgbClr val="019FCB"/>
              </a:solidFill>
              <a:effectLst/>
              <a:latin typeface="Roboto Slab" panose="020F0502020204030204" pitchFamily="2" charset="0"/>
            </a:endParaRPr>
          </a:p>
        </p:txBody>
      </p:sp>
    </p:spTree>
    <p:extLst>
      <p:ext uri="{BB962C8B-B14F-4D97-AF65-F5344CB8AC3E}">
        <p14:creationId xmlns:p14="http://schemas.microsoft.com/office/powerpoint/2010/main" val="31937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2960F-D484-CEB5-EA0C-D8FDBA029657}"/>
            </a:ext>
          </a:extLst>
        </p:cNvPr>
        <p:cNvGrpSpPr/>
        <p:nvPr/>
      </p:nvGrpSpPr>
      <p:grpSpPr>
        <a:xfrm>
          <a:off x="0" y="0"/>
          <a:ext cx="0" cy="0"/>
          <a:chOff x="0" y="0"/>
          <a:chExt cx="0" cy="0"/>
        </a:xfrm>
      </p:grpSpPr>
      <p:pic>
        <p:nvPicPr>
          <p:cNvPr id="5" name="Kuva 4" descr="Kuva, joka sisältää kohteen piha-, järvi, luonto, vesi&#10;&#10;Tekoälyn generoima sisältö voi olla virheellistä.">
            <a:extLst>
              <a:ext uri="{FF2B5EF4-FFF2-40B4-BE49-F238E27FC236}">
                <a16:creationId xmlns:a16="http://schemas.microsoft.com/office/drawing/2014/main" id="{EA34EAE7-12B6-4FBB-4A40-BC1F8A2D1834}"/>
              </a:ext>
            </a:extLst>
          </p:cNvPr>
          <p:cNvPicPr>
            <a:picLocks noChangeAspect="1"/>
          </p:cNvPicPr>
          <p:nvPr/>
        </p:nvPicPr>
        <p:blipFill>
          <a:blip r:embed="rId3">
            <a:extLst>
              <a:ext uri="{28A0092B-C50C-407E-A947-70E740481C1C}">
                <a14:useLocalDpi xmlns:a14="http://schemas.microsoft.com/office/drawing/2010/main" val="0"/>
              </a:ext>
            </a:extLst>
          </a:blip>
          <a:srcRect t="9806" b="15208"/>
          <a:stretch/>
        </p:blipFill>
        <p:spPr>
          <a:xfrm>
            <a:off x="7665928" y="0"/>
            <a:ext cx="4524547" cy="6858000"/>
          </a:xfrm>
          <a:prstGeom prst="rect">
            <a:avLst/>
          </a:prstGeom>
        </p:spPr>
      </p:pic>
      <p:sp>
        <p:nvSpPr>
          <p:cNvPr id="3" name="Tekstiruutu 2">
            <a:extLst>
              <a:ext uri="{FF2B5EF4-FFF2-40B4-BE49-F238E27FC236}">
                <a16:creationId xmlns:a16="http://schemas.microsoft.com/office/drawing/2014/main" id="{202F3F8A-4474-58B2-5CA7-5DC41EDD5D75}"/>
              </a:ext>
            </a:extLst>
          </p:cNvPr>
          <p:cNvSpPr txBox="1"/>
          <p:nvPr/>
        </p:nvSpPr>
        <p:spPr>
          <a:xfrm>
            <a:off x="609599" y="185531"/>
            <a:ext cx="6400801" cy="5366149"/>
          </a:xfrm>
          <a:prstGeom prst="rect">
            <a:avLst/>
          </a:prstGeom>
          <a:noFill/>
        </p:spPr>
        <p:txBody>
          <a:bodyPr wrap="square">
            <a:spAutoFit/>
          </a:bodyPr>
          <a:lstStyle/>
          <a:p>
            <a:pPr>
              <a:lnSpc>
                <a:spcPct val="115000"/>
              </a:lnSpc>
              <a:spcAft>
                <a:spcPts val="800"/>
              </a:spcAft>
            </a:pPr>
            <a:r>
              <a:rPr lang="fi-FI" sz="2800" b="1" kern="100" dirty="0">
                <a:effectLst/>
                <a:latin typeface="Open Sans" panose="020B0606030504020204" pitchFamily="34" charset="0"/>
                <a:ea typeface="Open Sans" panose="020B0606030504020204" pitchFamily="34" charset="0"/>
                <a:cs typeface="Open Sans" panose="020B0606030504020204" pitchFamily="34" charset="0"/>
              </a:rPr>
              <a:t>Sinileväseuranta </a:t>
            </a:r>
          </a:p>
          <a:p>
            <a:pPr>
              <a:lnSpc>
                <a:spcPct val="115000"/>
              </a:lnSpc>
              <a:spcAft>
                <a:spcPts val="800"/>
              </a:spcAft>
            </a:pPr>
            <a:r>
              <a:rPr lang="fi-FI" sz="2400" b="0" i="0" dirty="0">
                <a:solidFill>
                  <a:srgbClr val="263B4C"/>
                </a:solidFill>
                <a:effectLst/>
                <a:latin typeface="Open Sans" panose="020B0606030504020204" pitchFamily="34" charset="0"/>
              </a:rPr>
              <a:t>Rotareiden  </a:t>
            </a:r>
            <a:r>
              <a:rPr lang="fi-FI" sz="2400" b="1" i="0" dirty="0">
                <a:solidFill>
                  <a:srgbClr val="263B4C"/>
                </a:solidFill>
                <a:effectLst/>
                <a:latin typeface="Open Sans" panose="020B0606030504020204" pitchFamily="34" charset="0"/>
              </a:rPr>
              <a:t>sinilevätilanteen</a:t>
            </a:r>
            <a:r>
              <a:rPr lang="fi-FI" sz="2400" b="0" i="0" dirty="0">
                <a:solidFill>
                  <a:srgbClr val="263B4C"/>
                </a:solidFill>
                <a:effectLst/>
                <a:latin typeface="Open Sans" panose="020B0606030504020204" pitchFamily="34" charset="0"/>
              </a:rPr>
              <a:t> havainnointi on arvostettu ja tervetullut lisä </a:t>
            </a:r>
            <a:r>
              <a:rPr lang="fi-FI" sz="2400" b="0" i="0" dirty="0" err="1">
                <a:solidFill>
                  <a:srgbClr val="263B4C"/>
                </a:solidFill>
                <a:effectLst/>
                <a:latin typeface="Open Sans" panose="020B0606030504020204" pitchFamily="34" charset="0"/>
              </a:rPr>
              <a:t>Syken</a:t>
            </a:r>
            <a:r>
              <a:rPr lang="fi-FI" sz="2400" b="0" i="0" dirty="0">
                <a:solidFill>
                  <a:srgbClr val="263B4C"/>
                </a:solidFill>
                <a:effectLst/>
                <a:latin typeface="Open Sans" panose="020B0606030504020204" pitchFamily="34" charset="0"/>
              </a:rPr>
              <a:t> havaintoverkostoon. Se on arvokasta kansalaistoimintaa tutkimuksen ja ympäristön hyväksi (ns</a:t>
            </a:r>
            <a:r>
              <a:rPr lang="fi-FI" sz="2400" b="0" i="1" dirty="0">
                <a:solidFill>
                  <a:srgbClr val="263B4C"/>
                </a:solidFill>
                <a:effectLst/>
                <a:latin typeface="Open Sans" panose="020B0606030504020204" pitchFamily="34" charset="0"/>
              </a:rPr>
              <a:t>. </a:t>
            </a:r>
            <a:r>
              <a:rPr lang="fi-FI" sz="2400" b="0" i="1" dirty="0" err="1">
                <a:solidFill>
                  <a:srgbClr val="263B4C"/>
                </a:solidFill>
                <a:effectLst/>
                <a:latin typeface="Open Sans" panose="020B0606030504020204" pitchFamily="34" charset="0"/>
              </a:rPr>
              <a:t>citizen</a:t>
            </a:r>
            <a:r>
              <a:rPr lang="fi-FI" sz="2400" b="0" i="1" dirty="0">
                <a:solidFill>
                  <a:srgbClr val="263B4C"/>
                </a:solidFill>
                <a:effectLst/>
                <a:latin typeface="Open Sans" panose="020B0606030504020204" pitchFamily="34" charset="0"/>
              </a:rPr>
              <a:t> science</a:t>
            </a:r>
            <a:r>
              <a:rPr lang="fi-FI" sz="2400" b="0" i="0" dirty="0">
                <a:solidFill>
                  <a:srgbClr val="263B4C"/>
                </a:solidFill>
                <a:effectLst/>
                <a:latin typeface="Open Sans" panose="020B0606030504020204" pitchFamily="34" charset="0"/>
              </a:rPr>
              <a:t>).</a:t>
            </a:r>
            <a:endParaRPr lang="fi-FI" sz="24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fi-FI" sz="2800" b="1" kern="1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800"/>
              </a:spcAft>
            </a:pPr>
            <a:r>
              <a:rPr lang="fi-FI" sz="2800" b="1" kern="100" dirty="0" err="1">
                <a:effectLst/>
                <a:latin typeface="Open Sans" panose="020B0606030504020204" pitchFamily="34" charset="0"/>
                <a:ea typeface="Open Sans" panose="020B0606030504020204" pitchFamily="34" charset="0"/>
                <a:cs typeface="Open Sans" panose="020B0606030504020204" pitchFamily="34" charset="0"/>
              </a:rPr>
              <a:t>Syken</a:t>
            </a:r>
            <a:r>
              <a:rPr lang="fi-FI" sz="2800" b="1" kern="100" dirty="0">
                <a:effectLst/>
                <a:latin typeface="Open Sans" panose="020B0606030504020204" pitchFamily="34" charset="0"/>
                <a:ea typeface="Open Sans" panose="020B0606030504020204" pitchFamily="34" charset="0"/>
                <a:cs typeface="Open Sans" panose="020B0606030504020204" pitchFamily="34" charset="0"/>
              </a:rPr>
              <a:t> koulutusmateriaalit v. 2024</a:t>
            </a:r>
            <a:r>
              <a:rPr lang="fi-FI" sz="2800" kern="100" dirty="0">
                <a:effectLst/>
                <a:latin typeface="Open Sans" panose="020B0606030504020204" pitchFamily="34" charset="0"/>
                <a:ea typeface="Open Sans" panose="020B0606030504020204" pitchFamily="34" charset="0"/>
                <a:cs typeface="Open Sans" panose="020B0606030504020204" pitchFamily="34" charset="0"/>
              </a:rPr>
              <a:t>.</a:t>
            </a:r>
          </a:p>
          <a:p>
            <a:pPr>
              <a:lnSpc>
                <a:spcPct val="115000"/>
              </a:lnSpc>
              <a:spcAft>
                <a:spcPts val="800"/>
              </a:spcAft>
            </a:pPr>
            <a:r>
              <a:rPr lang="fi-FI" sz="24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https://rotary.fi/d1420/mita-teemme/ymparisto-ja-itameri/sinilevaseurannan_aineistot/</a:t>
            </a:r>
            <a:endParaRPr lang="fi-FI"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4554625"/>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493</Words>
  <Application>Microsoft Office PowerPoint</Application>
  <PresentationFormat>Laajakuva</PresentationFormat>
  <Paragraphs>90</Paragraphs>
  <Slides>10</Slides>
  <Notes>8</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10</vt:i4>
      </vt:variant>
    </vt:vector>
  </HeadingPairs>
  <TitlesOfParts>
    <vt:vector size="17" baseType="lpstr">
      <vt:lpstr>Aptos</vt:lpstr>
      <vt:lpstr>Aptos Display</vt:lpstr>
      <vt:lpstr>Arial</vt:lpstr>
      <vt:lpstr>Cinzel</vt:lpstr>
      <vt:lpstr>Open Sans</vt:lpstr>
      <vt:lpstr>Roboto Slab</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Raili Venäläinen</dc:creator>
  <cp:lastModifiedBy>Raili Venäläinen</cp:lastModifiedBy>
  <cp:revision>47</cp:revision>
  <dcterms:created xsi:type="dcterms:W3CDTF">2025-03-01T16:32:10Z</dcterms:created>
  <dcterms:modified xsi:type="dcterms:W3CDTF">2025-03-02T13:16:25Z</dcterms:modified>
</cp:coreProperties>
</file>