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30" r:id="rId5"/>
    <p:sldId id="349" r:id="rId6"/>
    <p:sldId id="350" r:id="rId7"/>
    <p:sldId id="351" r:id="rId8"/>
    <p:sldId id="353" r:id="rId9"/>
    <p:sldId id="355" r:id="rId10"/>
    <p:sldId id="358" r:id="rId11"/>
    <p:sldId id="365" r:id="rId12"/>
    <p:sldId id="357" r:id="rId13"/>
    <p:sldId id="354" r:id="rId14"/>
    <p:sldId id="359" r:id="rId15"/>
    <p:sldId id="360" r:id="rId16"/>
    <p:sldId id="363" r:id="rId17"/>
    <p:sldId id="364" r:id="rId18"/>
    <p:sldId id="31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85C"/>
    <a:srgbClr val="16468F"/>
    <a:srgbClr val="48595D"/>
    <a:srgbClr val="FFFFFF"/>
    <a:srgbClr val="06B4E6"/>
    <a:srgbClr val="15458F"/>
    <a:srgbClr val="DA1A5A"/>
    <a:srgbClr val="00B4E6"/>
    <a:srgbClr val="00B4E7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7866" autoAdjust="0"/>
  </p:normalViewPr>
  <p:slideViewPr>
    <p:cSldViewPr snapToGrid="0" showGuides="1">
      <p:cViewPr varScale="1">
        <p:scale>
          <a:sx n="102" d="100"/>
          <a:sy n="102" d="100"/>
        </p:scale>
        <p:origin x="1008" y="31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hyperlink" Target="https://drive.google.com/file/d/1P-SH8kMw1NA8tGR59FbqI6L55WKxIji-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cl/fi/kw9fhot8xgvke8whvossj/KLubin-talouden-suunnittelu-ja-seuranta.pdf?rlkey=4fzyxn59drp2eht5gkx070mwb&amp;dl=0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www.dropbox.com/scl/fi/rlblhd5xyclqo05kyyc0l/220rahastonhoitaja_unfin.pdf?rlkey=8flcsqyexjq7d3nzp2x7g81m7&amp;dl=0" TargetMode="External"/><Relationship Id="rId7" Type="http://schemas.openxmlformats.org/officeDocument/2006/relationships/hyperlink" Target="https://www.dropbox.com/scl/fi/wp6da5d47bs4ce59abz1t/treasurer-job-description.pdf?rlkey=tpv02lpcogtc8bcjv6ag42rf9&amp;dl=0" TargetMode="External"/><Relationship Id="rId12" Type="http://schemas.openxmlformats.org/officeDocument/2006/relationships/hyperlink" Target="https://www.dropbox.com/scl/fi/0olthraq5dg94m32hx2ig/Perustietoa-Rotarysta-2023-2024.pdf?rlkey=5v5vx76w7tg7hu0bwjsa5wqob&amp;dl=0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hyperlink" Target="https://www.dropbox.com/scl/fi/289ahxdndwed38oworwnh/treasurer-role-description.pdf?rlkey=uwn8q2q9472kck4f04hhh6j4m&amp;dl=0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rive.google.com/file/d/1P-SH8kMw1NA8tGR59FbqI6L55WKxIji-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s://www.dropbox.com/scl/fi/cw54fj28m8xv0pq4rqofe/Johda-klubiasi_Rahastonhoitaja_220-fi-1.pdf?rlkey=lf8vd4geoz647r6xgbb71iusq&amp;dl=0" TargetMode="External"/><Relationship Id="rId9" Type="http://schemas.openxmlformats.org/officeDocument/2006/relationships/hyperlink" Target="https://acrobat.adobe.com/id/urn:aaid:sc:EU:0cb1c0b9-28b3-4d82-a851-60196bdd33fb" TargetMode="Externa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.fi/d1430/wp-content/uploads/sites/175/2023/12/Lahjoittaminen-Rotarysaatiolle-11-2023.pdf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s://rotary.fi/d1430/wp-content/uploads/sites/175/2023/11/Saatioseminaari-Kouvola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PrePets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                                    </a:t>
            </a:r>
            <a:r>
              <a:rPr lang="en-US" sz="3200" b="1" dirty="0" err="1">
                <a:solidFill>
                  <a:srgbClr val="005DAA"/>
                </a:solidFill>
              </a:rPr>
              <a:t>Rahastonhoitajan</a:t>
            </a:r>
            <a:r>
              <a:rPr lang="en-US" sz="3200" b="1" dirty="0">
                <a:solidFill>
                  <a:srgbClr val="005DAA"/>
                </a:solidFill>
              </a:rPr>
              <a:t> </a:t>
            </a:r>
            <a:r>
              <a:rPr lang="en-US" sz="3200" b="1" dirty="0" err="1">
                <a:solidFill>
                  <a:srgbClr val="005DAA"/>
                </a:solidFill>
              </a:rPr>
              <a:t>tehtävät</a:t>
            </a:r>
            <a:r>
              <a:rPr lang="en-US" sz="3200" b="1" dirty="0">
                <a:solidFill>
                  <a:srgbClr val="005DAA"/>
                </a:solidFill>
              </a:rPr>
              <a:t>    </a:t>
            </a:r>
            <a:r>
              <a:rPr lang="en-US" sz="1600" b="1" dirty="0">
                <a:solidFill>
                  <a:srgbClr val="005DAA"/>
                </a:solidFill>
              </a:rPr>
              <a:t>Osmo Siira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3A090D-0801-9BCD-EFCD-CE0352799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-1196566"/>
            <a:ext cx="5762625" cy="2539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EC5AE-2249-8D0F-90CF-401B52B5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BF4196-6CE3-7DDF-5FE2-53244E31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"/>
            <a:ext cx="12073467" cy="1490864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MERKITSE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tavoitteet</a:t>
            </a:r>
            <a:r>
              <a:rPr lang="en-US" sz="2000" dirty="0"/>
              <a:t>  ROTARY CLUB CENTRALIIN</a:t>
            </a:r>
          </a:p>
        </p:txBody>
      </p:sp>
      <p:pic>
        <p:nvPicPr>
          <p:cNvPr id="7" name="Sisällön paikkamerkki 6" descr="Kuva, joka sisältää kohteen teksti, vaate, Ihmisen kasvot, nainen&#10;&#10;Kuvaus luotu automaattisesti">
            <a:extLst>
              <a:ext uri="{FF2B5EF4-FFF2-40B4-BE49-F238E27FC236}">
                <a16:creationId xmlns:a16="http://schemas.microsoft.com/office/drawing/2014/main" id="{C9707DD5-FD3B-43FB-9A60-C9B9C8D1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03" y="21038"/>
            <a:ext cx="3484698" cy="234116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CA129-0E20-0A66-9038-D48F253D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2B7233D-8C6D-4BC3-784D-7F641EF83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0" name="Nuoli: Oikea 9">
            <a:extLst>
              <a:ext uri="{FF2B5EF4-FFF2-40B4-BE49-F238E27FC236}">
                <a16:creationId xmlns:a16="http://schemas.microsoft.com/office/drawing/2014/main" id="{DDDFFEC8-64F1-45FE-6FD8-82E4768150AB}"/>
              </a:ext>
            </a:extLst>
          </p:cNvPr>
          <p:cNvSpPr/>
          <p:nvPr/>
        </p:nvSpPr>
        <p:spPr>
          <a:xfrm>
            <a:off x="7832785" y="1851688"/>
            <a:ext cx="874518" cy="417059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9185C"/>
              </a:solidFill>
            </a:endParaRPr>
          </a:p>
        </p:txBody>
      </p:sp>
      <p:pic>
        <p:nvPicPr>
          <p:cNvPr id="12" name="Kuva 11" descr="Kuva, joka sisältää kohteen teksti, ohjelmisto, Tietokonekuvake, Verkkosivusto&#10;&#10;Kuvaus luotu automaattisesti">
            <a:extLst>
              <a:ext uri="{FF2B5EF4-FFF2-40B4-BE49-F238E27FC236}">
                <a16:creationId xmlns:a16="http://schemas.microsoft.com/office/drawing/2014/main" id="{29816F8E-2B15-94D1-C609-48BF4DE94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2458528"/>
            <a:ext cx="9215028" cy="411870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A455494-F917-ECF1-4057-ECF84748B452}"/>
              </a:ext>
            </a:extLst>
          </p:cNvPr>
          <p:cNvSpPr txBox="1"/>
          <p:nvPr/>
        </p:nvSpPr>
        <p:spPr>
          <a:xfrm>
            <a:off x="355840" y="174186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3" indent="0">
              <a:buNone/>
            </a:pPr>
            <a:r>
              <a:rPr lang="en-US" sz="1800" dirty="0">
                <a:hlinkClick r:id="rId6"/>
              </a:rPr>
              <a:t>Rotary Club Central </a:t>
            </a:r>
            <a:r>
              <a:rPr lang="en-US" sz="1800" dirty="0" err="1">
                <a:hlinkClick r:id="rId6"/>
              </a:rPr>
              <a:t>ohje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9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A8FB-113F-F607-026E-398C0B81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52A035-83DF-7527-CB35-3910ECDE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RI:N KOULUTUS </a:t>
            </a:r>
            <a:br>
              <a:rPr lang="en-US" sz="3200" dirty="0"/>
            </a:br>
            <a:r>
              <a:rPr lang="en-US" sz="1200" dirty="0" err="1"/>
              <a:t>RI:n</a:t>
            </a:r>
            <a:r>
              <a:rPr lang="en-US" sz="1200" dirty="0"/>
              <a:t> learning </a:t>
            </a:r>
            <a:r>
              <a:rPr lang="en-US" sz="1200" dirty="0" err="1"/>
              <a:t>centerin</a:t>
            </a:r>
            <a:r>
              <a:rPr lang="en-US" sz="1200" dirty="0"/>
              <a:t> </a:t>
            </a:r>
            <a:r>
              <a:rPr lang="en-US" sz="1200" dirty="0" err="1"/>
              <a:t>klubin</a:t>
            </a:r>
            <a:r>
              <a:rPr lang="en-US" sz="1200" dirty="0"/>
              <a:t> </a:t>
            </a:r>
            <a:r>
              <a:rPr lang="en-US" sz="1200" dirty="0" err="1"/>
              <a:t>rahastonhoitajan</a:t>
            </a:r>
            <a:r>
              <a:rPr lang="en-US" sz="1200" dirty="0"/>
              <a:t> </a:t>
            </a:r>
            <a:r>
              <a:rPr lang="en-US" sz="1200" dirty="0" err="1"/>
              <a:t>kurssi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F44B9-EC73-F40C-C62C-8B8243D0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8B90034-3619-0A0E-6893-6D31A390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C634D55E-4D59-53A6-55B4-68D839705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pic>
        <p:nvPicPr>
          <p:cNvPr id="12" name="Sisällön paikkamerkki 11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E08B6A74-0BDC-F4B7-0B3A-FBCB8109E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72" y="1"/>
            <a:ext cx="3705939" cy="2400299"/>
          </a:xfrm>
        </p:spPr>
      </p:pic>
      <p:sp>
        <p:nvSpPr>
          <p:cNvPr id="15" name="Nuoli: Oikea 14">
            <a:extLst>
              <a:ext uri="{FF2B5EF4-FFF2-40B4-BE49-F238E27FC236}">
                <a16:creationId xmlns:a16="http://schemas.microsoft.com/office/drawing/2014/main" id="{51BBA50B-3DD1-C747-5DCF-FED56AF4CA78}"/>
              </a:ext>
            </a:extLst>
          </p:cNvPr>
          <p:cNvSpPr/>
          <p:nvPr/>
        </p:nvSpPr>
        <p:spPr>
          <a:xfrm>
            <a:off x="8876581" y="1846053"/>
            <a:ext cx="913256" cy="370936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Kuva, joka sisältää kohteen teksti, kuvakaappaus, Verkkosivusto, Verkkomainonta&#10;&#10;Kuvaus luotu automaattisesti">
            <a:extLst>
              <a:ext uri="{FF2B5EF4-FFF2-40B4-BE49-F238E27FC236}">
                <a16:creationId xmlns:a16="http://schemas.microsoft.com/office/drawing/2014/main" id="{E9A9C6D4-A9A5-6FCF-21EA-2382C472C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6" y="3036498"/>
            <a:ext cx="5870408" cy="3519577"/>
          </a:xfrm>
          <a:prstGeom prst="rect">
            <a:avLst/>
          </a:prstGeom>
        </p:spPr>
      </p:pic>
      <p:sp>
        <p:nvSpPr>
          <p:cNvPr id="18" name="Nuoli: Oikea 17">
            <a:extLst>
              <a:ext uri="{FF2B5EF4-FFF2-40B4-BE49-F238E27FC236}">
                <a16:creationId xmlns:a16="http://schemas.microsoft.com/office/drawing/2014/main" id="{2CB22924-5049-3D7F-BC41-D74205C23710}"/>
              </a:ext>
            </a:extLst>
          </p:cNvPr>
          <p:cNvSpPr/>
          <p:nvPr/>
        </p:nvSpPr>
        <p:spPr>
          <a:xfrm>
            <a:off x="1854678" y="3830128"/>
            <a:ext cx="978408" cy="484632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AD269063-1F45-E1DD-F8E7-F32A67FC8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69" y="3036497"/>
            <a:ext cx="5822931" cy="3540733"/>
          </a:xfrm>
          <a:prstGeom prst="rect">
            <a:avLst/>
          </a:prstGeom>
        </p:spPr>
      </p:pic>
      <p:sp>
        <p:nvSpPr>
          <p:cNvPr id="21" name="Nuoli: Oikea 20">
            <a:extLst>
              <a:ext uri="{FF2B5EF4-FFF2-40B4-BE49-F238E27FC236}">
                <a16:creationId xmlns:a16="http://schemas.microsoft.com/office/drawing/2014/main" id="{1E6A9623-8BC2-A403-B756-C412C6A92FE7}"/>
              </a:ext>
            </a:extLst>
          </p:cNvPr>
          <p:cNvSpPr/>
          <p:nvPr/>
        </p:nvSpPr>
        <p:spPr>
          <a:xfrm>
            <a:off x="7539486" y="5533062"/>
            <a:ext cx="898131" cy="419164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D9185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0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CF74-0EFD-44D8-6A32-DF214DC9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C57EF-FE17-C1A0-C459-F8E7978D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     </a:t>
            </a:r>
            <a:r>
              <a:rPr lang="en-US" sz="3200" dirty="0" err="1"/>
              <a:t>Oppaita</a:t>
            </a:r>
            <a:r>
              <a:rPr lang="en-US" sz="3200" dirty="0"/>
              <a:t> ja </a:t>
            </a:r>
            <a:r>
              <a:rPr lang="en-US" sz="3200" dirty="0" err="1"/>
              <a:t>ohjeita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E8788-D7A6-1197-420D-E91774AE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4295"/>
            <a:ext cx="11506199" cy="4479506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endParaRPr lang="en-US" sz="900" dirty="0">
              <a:hlinkClick r:id="rId3"/>
            </a:endParaRPr>
          </a:p>
          <a:p>
            <a:pPr marL="685800" lvl="3" indent="0">
              <a:buNone/>
            </a:pPr>
            <a:r>
              <a:rPr lang="en-US" sz="1800" dirty="0">
                <a:hlinkClick r:id="rId4"/>
              </a:rPr>
              <a:t> Johda </a:t>
            </a:r>
            <a:r>
              <a:rPr lang="en-US" sz="1800" dirty="0" err="1">
                <a:hlinkClick r:id="rId4"/>
              </a:rPr>
              <a:t>klubiasi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rahastonhoitaja</a:t>
            </a:r>
            <a:r>
              <a:rPr lang="en-US" sz="1800" dirty="0"/>
              <a:t>                           </a:t>
            </a:r>
          </a:p>
          <a:p>
            <a:pPr marL="685800" lvl="3" indent="0">
              <a:buNone/>
            </a:pPr>
            <a:r>
              <a:rPr lang="en-US" sz="900" dirty="0"/>
              <a:t>  </a:t>
            </a:r>
          </a:p>
          <a:p>
            <a:pPr marL="685800" lvl="3" indent="0">
              <a:buNone/>
            </a:pPr>
            <a:endParaRPr lang="en-US" sz="900" dirty="0"/>
          </a:p>
          <a:p>
            <a:pPr marL="685800" lvl="3" indent="0">
              <a:buNone/>
            </a:pPr>
            <a:endParaRPr lang="en-US" sz="900" dirty="0"/>
          </a:p>
          <a:p>
            <a:pPr marL="685800" lvl="3" indent="0">
              <a:buNone/>
            </a:pPr>
            <a:endParaRPr lang="en-US" sz="900" dirty="0"/>
          </a:p>
          <a:p>
            <a:pPr marL="685800" lvl="3" indent="0">
              <a:buNone/>
            </a:pPr>
            <a:endParaRPr lang="en-US" sz="900" dirty="0">
              <a:hlinkClick r:id="rId5"/>
            </a:endParaRPr>
          </a:p>
          <a:p>
            <a:pPr marL="685800" lvl="3" indent="0">
              <a:buNone/>
            </a:pPr>
            <a:r>
              <a:rPr lang="en-US" sz="1800" dirty="0">
                <a:hlinkClick r:id="rId5"/>
              </a:rPr>
              <a:t> Rotary Club Central </a:t>
            </a:r>
            <a:r>
              <a:rPr lang="en-US" sz="1800" dirty="0" err="1">
                <a:hlinkClick r:id="rId5"/>
              </a:rPr>
              <a:t>ohje</a:t>
            </a:r>
            <a:endParaRPr lang="en-US" sz="1800" dirty="0"/>
          </a:p>
          <a:p>
            <a:pPr marL="685800" lvl="3" indent="0">
              <a:buNone/>
            </a:pPr>
            <a:r>
              <a:rPr lang="en-US" sz="1800" dirty="0"/>
              <a:t> </a:t>
            </a:r>
          </a:p>
          <a:p>
            <a:pPr marL="685800" lvl="3" indent="0">
              <a:buNone/>
            </a:pPr>
            <a:r>
              <a:rPr lang="en-US" sz="1800" dirty="0">
                <a:hlinkClick r:id="rId6"/>
              </a:rPr>
              <a:t>Treasure role</a:t>
            </a:r>
            <a:r>
              <a:rPr lang="en-US" sz="1800" dirty="0"/>
              <a:t> </a:t>
            </a:r>
          </a:p>
          <a:p>
            <a:pPr marL="685800" lvl="3" indent="0">
              <a:buNone/>
            </a:pPr>
            <a:r>
              <a:rPr lang="en-US" sz="1800" dirty="0"/>
              <a:t> </a:t>
            </a:r>
          </a:p>
          <a:p>
            <a:pPr marL="685800" lvl="3" indent="0">
              <a:buNone/>
            </a:pPr>
            <a:r>
              <a:rPr lang="en-US" sz="1800" dirty="0">
                <a:hlinkClick r:id="rId7"/>
              </a:rPr>
              <a:t>Treasurer job</a:t>
            </a:r>
            <a:endParaRPr lang="en-US" sz="1800" dirty="0"/>
          </a:p>
          <a:p>
            <a:pPr marL="685800" lvl="3" indent="0">
              <a:buNone/>
            </a:pPr>
            <a:endParaRPr lang="en-US" sz="1800" dirty="0"/>
          </a:p>
          <a:p>
            <a:pPr marL="685800" lvl="3" indent="0">
              <a:buNone/>
            </a:pPr>
            <a:r>
              <a:rPr lang="fi-FI" sz="1800" dirty="0">
                <a:hlinkClick r:id="rId8"/>
              </a:rPr>
              <a:t> Klubin talouden suunnittelu ja seuranta - Osmon juttu</a:t>
            </a:r>
            <a:endParaRPr lang="fi-FI" sz="1800" dirty="0"/>
          </a:p>
          <a:p>
            <a:pPr marL="685800" lvl="3" indent="0">
              <a:buNone/>
            </a:pPr>
            <a:r>
              <a:rPr lang="en-US" sz="1800" dirty="0"/>
              <a:t> </a:t>
            </a:r>
          </a:p>
          <a:p>
            <a:pPr marL="685800" lvl="3" indent="0">
              <a:buNone/>
            </a:pPr>
            <a:r>
              <a:rPr lang="en-US" sz="1800" dirty="0" err="1">
                <a:hlinkClick r:id="rId9"/>
              </a:rPr>
              <a:t>Klubin</a:t>
            </a:r>
            <a:r>
              <a:rPr lang="en-US" sz="1800" dirty="0">
                <a:hlinkClick r:id="rId9"/>
              </a:rPr>
              <a:t> </a:t>
            </a:r>
            <a:r>
              <a:rPr lang="en-US" sz="1800" dirty="0" err="1">
                <a:hlinkClick r:id="rId9"/>
              </a:rPr>
              <a:t>Rahastonhoitajan</a:t>
            </a:r>
            <a:r>
              <a:rPr lang="en-US" sz="1800" dirty="0">
                <a:hlinkClick r:id="rId9"/>
              </a:rPr>
              <a:t> </a:t>
            </a:r>
            <a:r>
              <a:rPr lang="en-US" sz="1800" dirty="0" err="1">
                <a:hlinkClick r:id="rId9"/>
              </a:rPr>
              <a:t>opas</a:t>
            </a:r>
            <a:r>
              <a:rPr lang="en-US" sz="1800" dirty="0">
                <a:hlinkClick r:id="rId9"/>
              </a:rPr>
              <a:t> (</a:t>
            </a:r>
            <a:r>
              <a:rPr lang="en-US" sz="1800" dirty="0" err="1">
                <a:hlinkClick r:id="rId9"/>
              </a:rPr>
              <a:t>Vanha</a:t>
            </a:r>
            <a:r>
              <a:rPr lang="en-US" sz="1800" dirty="0">
                <a:hlinkClick r:id="rId9"/>
              </a:rPr>
              <a:t>)</a:t>
            </a:r>
            <a:endParaRPr lang="en-US" sz="1800" dirty="0"/>
          </a:p>
          <a:p>
            <a:pPr marL="685800" lvl="3" indent="0">
              <a:buNone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0F111-0FBB-9150-DE89-BD9D2E8D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10425E3-0BB0-95B5-9F70-658C0DDEF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070FBBA8-1301-59EF-CA21-FACC96AAE6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56CAB87-DCAA-C1A3-5ABC-4C646BAC82B7}"/>
              </a:ext>
            </a:extLst>
          </p:cNvPr>
          <p:cNvSpPr txBox="1"/>
          <p:nvPr/>
        </p:nvSpPr>
        <p:spPr>
          <a:xfrm>
            <a:off x="1147313" y="2561893"/>
            <a:ext cx="8063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12"/>
              </a:rPr>
              <a:t>Perustietoa Rotarysta 2023-2024</a:t>
            </a:r>
            <a:endParaRPr lang="fi-FI" dirty="0"/>
          </a:p>
        </p:txBody>
      </p:sp>
      <p:pic>
        <p:nvPicPr>
          <p:cNvPr id="10" name="Kuva 9" descr="Kuva, joka sisältää kohteen Ihmisen kasvot, vaate, henkilö, mies&#10;&#10;Kuvaus luotu automaattisesti">
            <a:extLst>
              <a:ext uri="{FF2B5EF4-FFF2-40B4-BE49-F238E27FC236}">
                <a16:creationId xmlns:a16="http://schemas.microsoft.com/office/drawing/2014/main" id="{D74224FC-617F-6D7F-0B08-EE907184C4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30" y="2081024"/>
            <a:ext cx="2076740" cy="2753109"/>
          </a:xfrm>
          <a:prstGeom prst="rect">
            <a:avLst/>
          </a:prstGeom>
        </p:spPr>
      </p:pic>
      <p:pic>
        <p:nvPicPr>
          <p:cNvPr id="12" name="Kuva 11" descr="Kuva, joka sisältää kohteen vaate, henkilö, mies, jalkineet&#10;&#10;Kuvaus luotu automaattisesti">
            <a:extLst>
              <a:ext uri="{FF2B5EF4-FFF2-40B4-BE49-F238E27FC236}">
                <a16:creationId xmlns:a16="http://schemas.microsoft.com/office/drawing/2014/main" id="{7FE5AF59-A0E2-973B-2148-F73484717C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12" y="2023866"/>
            <a:ext cx="3462821" cy="281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0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55D9-9EEE-FA11-CD28-F53D81A4D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CD2EA-4446-B644-7362-A4B1D9EF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     </a:t>
            </a:r>
            <a:r>
              <a:rPr lang="en-US" sz="3200" dirty="0" err="1"/>
              <a:t>Rotarysäätiön</a:t>
            </a:r>
            <a:r>
              <a:rPr lang="en-US" sz="3200" dirty="0"/>
              <a:t> </a:t>
            </a:r>
            <a:r>
              <a:rPr lang="en-US" sz="3200" dirty="0" err="1"/>
              <a:t>varat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9634C0-A70F-83A3-7633-4E4CA86F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4295"/>
            <a:ext cx="11506199" cy="4479506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endParaRPr lang="en-US" sz="1400" dirty="0"/>
          </a:p>
          <a:p>
            <a:pPr marL="685800" lvl="3" indent="0">
              <a:buNone/>
            </a:pPr>
            <a:r>
              <a:rPr lang="en-US" sz="1800" dirty="0"/>
              <a:t>KLUBIN  ROTARYSÄÄTIÖN  LAHJOITUKSET</a:t>
            </a:r>
          </a:p>
          <a:p>
            <a:pPr marL="685800" lvl="3" indent="0">
              <a:buNone/>
            </a:pPr>
            <a:r>
              <a:rPr lang="en-US" sz="1800" dirty="0"/>
              <a:t>JÄSENILTÄ KERÄTYT  EREY LAHJOITUKSET</a:t>
            </a:r>
          </a:p>
          <a:p>
            <a:pPr marL="685800" lvl="3" indent="0">
              <a:buNone/>
            </a:pPr>
            <a:endParaRPr lang="en-US" sz="1800" dirty="0"/>
          </a:p>
          <a:p>
            <a:pPr marL="685800" lvl="3" indent="0">
              <a:buNone/>
            </a:pPr>
            <a:r>
              <a:rPr lang="en-US" sz="1800" dirty="0"/>
              <a:t>OHJEET LÖYDÄT TÄÄLTÄ:</a:t>
            </a:r>
          </a:p>
          <a:p>
            <a:pPr marL="685800" lvl="3" indent="0">
              <a:buNone/>
            </a:pPr>
            <a:r>
              <a:rPr lang="en-US" sz="1800" dirty="0">
                <a:hlinkClick r:id="rId3"/>
              </a:rPr>
              <a:t>https://rotary.fi/d1430/wp-content/uploads/sites/175/2023/12/Lahjoittaminen-Rotarysaatiolle-11-2023.pdf</a:t>
            </a:r>
            <a:endParaRPr lang="en-US" sz="1800" dirty="0"/>
          </a:p>
          <a:p>
            <a:pPr marL="685800" lvl="3" indent="0">
              <a:buNone/>
            </a:pPr>
            <a:endParaRPr lang="en-US" sz="1800" dirty="0"/>
          </a:p>
          <a:p>
            <a:pPr marL="685800" lvl="3" indent="0">
              <a:buNone/>
            </a:pPr>
            <a:r>
              <a:rPr lang="en-US" sz="1800" dirty="0"/>
              <a:t>OHJEITA ROTARYSÄÄTIÖN TUKEMAN KLUBIN PROJEKTIN HALLINNOIMISESTA JA RAPORTOINNISTA LÖYDÄT TÄÄLTÄ</a:t>
            </a:r>
            <a:br>
              <a:rPr lang="en-US" sz="1800" dirty="0"/>
            </a:br>
            <a:endParaRPr lang="en-US" sz="1800" dirty="0"/>
          </a:p>
          <a:p>
            <a:pPr marL="685800" lvl="3" indent="0">
              <a:buNone/>
            </a:pPr>
            <a:endParaRPr lang="en-US" sz="1800" dirty="0"/>
          </a:p>
          <a:p>
            <a:pPr marL="685800" lvl="3" indent="0">
              <a:buNone/>
            </a:pPr>
            <a:r>
              <a:rPr lang="en-US" sz="1800" dirty="0">
                <a:hlinkClick r:id="rId4"/>
              </a:rPr>
              <a:t>https://rotary.fi/d1430/wp-content/uploads/sites/175/2023/11/Saatioseminaari-Kouvola.pdf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FC451-482F-D71D-ADB9-BD7843E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AD31195-EDD0-3B87-EF00-6B6BE269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AA264B5B-2E28-F404-B951-C2EAB8844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3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30265-3CAB-EE5A-05FB-D4B2E695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E8FC85-4C33-0B22-A417-1943886B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      </a:t>
            </a:r>
            <a:r>
              <a:rPr lang="en-US" sz="3200" dirty="0" err="1"/>
              <a:t>Klubin</a:t>
            </a:r>
            <a:r>
              <a:rPr lang="en-US" sz="3200" dirty="0"/>
              <a:t> </a:t>
            </a:r>
            <a:r>
              <a:rPr lang="en-US" sz="3200" dirty="0" err="1"/>
              <a:t>varainhankintaA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6A477-CC84-7FAE-32D0-585377BF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4295"/>
            <a:ext cx="11506199" cy="4479506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endParaRPr lang="en-US" sz="900" dirty="0"/>
          </a:p>
          <a:p>
            <a:pPr marL="685800" lvl="3" indent="0">
              <a:buNone/>
            </a:pPr>
            <a:endParaRPr lang="en-US" sz="1400" dirty="0"/>
          </a:p>
          <a:p>
            <a:pPr marL="685800" lvl="3" indent="0">
              <a:buNone/>
            </a:pPr>
            <a:r>
              <a:rPr lang="en-US" sz="2000" dirty="0" err="1"/>
              <a:t>Keräykset</a:t>
            </a:r>
            <a:r>
              <a:rPr lang="en-US" sz="2000" dirty="0"/>
              <a:t>  </a:t>
            </a:r>
            <a:r>
              <a:rPr lang="en-US" sz="2000" dirty="0" err="1"/>
              <a:t>tapahtumissa</a:t>
            </a:r>
            <a:r>
              <a:rPr lang="en-US" sz="2000" dirty="0"/>
              <a:t> - </a:t>
            </a:r>
            <a:r>
              <a:rPr lang="en-US" sz="2000" dirty="0" err="1"/>
              <a:t>lippaat</a:t>
            </a:r>
            <a:r>
              <a:rPr lang="en-US" sz="2000" dirty="0"/>
              <a:t>/</a:t>
            </a:r>
            <a:r>
              <a:rPr lang="en-US" sz="2000" dirty="0" err="1"/>
              <a:t>pääte</a:t>
            </a:r>
            <a:r>
              <a:rPr lang="en-US" sz="2000" dirty="0"/>
              <a:t> -  </a:t>
            </a:r>
            <a:r>
              <a:rPr lang="en-US" sz="2000" dirty="0" err="1"/>
              <a:t>keräyslupa</a:t>
            </a:r>
            <a:r>
              <a:rPr lang="en-US" sz="2000" dirty="0"/>
              <a:t> </a:t>
            </a:r>
            <a:r>
              <a:rPr lang="en-US" sz="2000" dirty="0" err="1"/>
              <a:t>oltava</a:t>
            </a:r>
            <a:r>
              <a:rPr lang="en-US" sz="2000" dirty="0"/>
              <a:t>-</a:t>
            </a:r>
            <a:r>
              <a:rPr lang="en-US" sz="2000" dirty="0" err="1"/>
              <a:t>Rotarypiiri</a:t>
            </a:r>
            <a:r>
              <a:rPr lang="en-US" sz="2000" dirty="0"/>
              <a:t>-ShelterBox </a:t>
            </a:r>
            <a:r>
              <a:rPr lang="en-US" sz="2000" dirty="0" err="1"/>
              <a:t>korttipääte</a:t>
            </a:r>
            <a:endParaRPr lang="en-US" sz="2000" dirty="0"/>
          </a:p>
          <a:p>
            <a:pPr marL="685800" lvl="3" indent="0">
              <a:buNone/>
            </a:pP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viikkokokousarpajaiset</a:t>
            </a:r>
            <a:r>
              <a:rPr lang="en-US" sz="2000" dirty="0"/>
              <a:t> </a:t>
            </a:r>
          </a:p>
          <a:p>
            <a:pPr marL="685800" lvl="3" indent="0">
              <a:buNone/>
            </a:pPr>
            <a:r>
              <a:rPr lang="en-US" sz="2000" dirty="0" err="1"/>
              <a:t>Klubin</a:t>
            </a:r>
            <a:r>
              <a:rPr lang="en-US" sz="2000" dirty="0"/>
              <a:t> /</a:t>
            </a:r>
            <a:r>
              <a:rPr lang="en-US" sz="2000" dirty="0" err="1"/>
              <a:t>klubien</a:t>
            </a:r>
            <a:r>
              <a:rPr lang="en-US" sz="2000" dirty="0"/>
              <a:t> </a:t>
            </a:r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hyväntekeväisyystapahtumat</a:t>
            </a:r>
            <a:r>
              <a:rPr lang="en-US" sz="2000" dirty="0"/>
              <a:t> 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konsertti</a:t>
            </a:r>
            <a:r>
              <a:rPr lang="en-US" sz="2000" dirty="0"/>
              <a:t>, </a:t>
            </a:r>
            <a:r>
              <a:rPr lang="en-US" sz="2000" dirty="0" err="1"/>
              <a:t>jääkiekko-ottelu</a:t>
            </a:r>
            <a:endParaRPr lang="en-US" sz="2000" dirty="0"/>
          </a:p>
          <a:p>
            <a:pPr marL="685800" lvl="3" indent="0">
              <a:buNone/>
            </a:pPr>
            <a:r>
              <a:rPr lang="en-US" sz="2000" dirty="0" err="1"/>
              <a:t>Tehdään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rotarylehti</a:t>
            </a:r>
            <a:r>
              <a:rPr lang="en-US" sz="2000" dirty="0"/>
              <a:t>  </a:t>
            </a:r>
            <a:r>
              <a:rPr lang="en-US" sz="2000" dirty="0" err="1"/>
              <a:t>joulu</a:t>
            </a:r>
            <a:r>
              <a:rPr lang="en-US" sz="2000" dirty="0"/>
              <a:t>-  </a:t>
            </a:r>
            <a:r>
              <a:rPr lang="en-US" sz="2000" dirty="0" err="1"/>
              <a:t>tapahtuma</a:t>
            </a:r>
            <a:r>
              <a:rPr lang="en-US" sz="2000" dirty="0"/>
              <a:t>- </a:t>
            </a:r>
            <a:r>
              <a:rPr lang="en-US" sz="2000" dirty="0" err="1"/>
              <a:t>ym</a:t>
            </a:r>
            <a:r>
              <a:rPr lang="en-US" sz="2000" dirty="0"/>
              <a:t>.</a:t>
            </a:r>
          </a:p>
          <a:p>
            <a:pPr marL="685800" lvl="3" indent="0">
              <a:buNone/>
            </a:pPr>
            <a:r>
              <a:rPr lang="en-US" sz="2000" dirty="0" err="1"/>
              <a:t>Kumppanien</a:t>
            </a:r>
            <a:r>
              <a:rPr lang="en-US" sz="2000" dirty="0"/>
              <a:t> </a:t>
            </a:r>
            <a:r>
              <a:rPr lang="en-US" sz="2000" dirty="0" err="1"/>
              <a:t>rahoitus</a:t>
            </a:r>
            <a:r>
              <a:rPr lang="en-US" sz="2000" dirty="0"/>
              <a:t> </a:t>
            </a:r>
            <a:r>
              <a:rPr lang="en-US" sz="2000" dirty="0" err="1"/>
              <a:t>vesireput</a:t>
            </a:r>
            <a:r>
              <a:rPr lang="en-US" sz="2000" dirty="0"/>
              <a:t>/UPM, </a:t>
            </a:r>
            <a:r>
              <a:rPr lang="en-US" sz="2000" dirty="0" err="1"/>
              <a:t>tapahtumat</a:t>
            </a:r>
            <a:endParaRPr lang="en-US" sz="2000" dirty="0"/>
          </a:p>
          <a:p>
            <a:pPr marL="685800" lvl="3" indent="0">
              <a:buNone/>
            </a:pPr>
            <a:r>
              <a:rPr lang="en-US" sz="2000" dirty="0" err="1"/>
              <a:t>Palvelutehtävistä</a:t>
            </a:r>
            <a:r>
              <a:rPr lang="en-US" sz="2000" dirty="0"/>
              <a:t> </a:t>
            </a:r>
            <a:r>
              <a:rPr lang="en-US" sz="2000" dirty="0" err="1"/>
              <a:t>saatavat</a:t>
            </a:r>
            <a:r>
              <a:rPr lang="en-US" sz="2000" dirty="0"/>
              <a:t> </a:t>
            </a:r>
            <a:r>
              <a:rPr lang="en-US" sz="2000" dirty="0" err="1"/>
              <a:t>vapaaehtoiset</a:t>
            </a:r>
            <a:r>
              <a:rPr lang="en-US" sz="2000" dirty="0"/>
              <a:t> </a:t>
            </a:r>
            <a:r>
              <a:rPr lang="en-US" sz="2000" dirty="0" err="1"/>
              <a:t>lahjoitukset</a:t>
            </a:r>
            <a:r>
              <a:rPr lang="en-US" sz="2000" dirty="0"/>
              <a:t> </a:t>
            </a:r>
            <a:r>
              <a:rPr lang="en-US" sz="2000" dirty="0" err="1"/>
              <a:t>klubille</a:t>
            </a:r>
            <a:r>
              <a:rPr lang="en-US" sz="2000" dirty="0"/>
              <a:t>, </a:t>
            </a:r>
            <a:r>
              <a:rPr lang="en-US" sz="2000" dirty="0" err="1"/>
              <a:t>järjestyksen</a:t>
            </a:r>
            <a:r>
              <a:rPr lang="en-US" sz="2000" dirty="0"/>
              <a:t> </a:t>
            </a:r>
            <a:r>
              <a:rPr lang="en-US" sz="2000" dirty="0" err="1"/>
              <a:t>valvonta</a:t>
            </a:r>
            <a:r>
              <a:rPr lang="en-US" sz="2000" dirty="0"/>
              <a:t>, </a:t>
            </a:r>
            <a:r>
              <a:rPr lang="en-US" sz="2000" dirty="0" err="1"/>
              <a:t>hautajaisissa</a:t>
            </a:r>
            <a:r>
              <a:rPr lang="en-US" sz="2000" dirty="0"/>
              <a:t> </a:t>
            </a:r>
            <a:r>
              <a:rPr lang="en-US" sz="2000" dirty="0" err="1"/>
              <a:t>avustaminen</a:t>
            </a:r>
            <a:r>
              <a:rPr lang="en-US" sz="2000" dirty="0"/>
              <a:t>, </a:t>
            </a:r>
            <a:r>
              <a:rPr lang="en-US" sz="2000" dirty="0" err="1"/>
              <a:t>vanhusten</a:t>
            </a:r>
            <a:r>
              <a:rPr lang="en-US" sz="2000" dirty="0"/>
              <a:t> </a:t>
            </a:r>
            <a:r>
              <a:rPr lang="en-US" sz="2000" dirty="0" err="1"/>
              <a:t>auttaminen</a:t>
            </a:r>
            <a:r>
              <a:rPr lang="en-US" sz="2000" dirty="0"/>
              <a:t>, </a:t>
            </a:r>
            <a:r>
              <a:rPr lang="en-US" sz="2000" dirty="0" err="1"/>
              <a:t>lumityöt</a:t>
            </a:r>
            <a:r>
              <a:rPr lang="en-US" sz="2000" dirty="0"/>
              <a:t> </a:t>
            </a:r>
            <a:r>
              <a:rPr lang="en-US" sz="2000" dirty="0" err="1"/>
              <a:t>ym</a:t>
            </a:r>
            <a:endParaRPr lang="en-US" sz="2000" dirty="0"/>
          </a:p>
          <a:p>
            <a:pPr marL="685800" lvl="3" indent="0">
              <a:buNone/>
            </a:pPr>
            <a:r>
              <a:rPr lang="en-US" sz="2000" dirty="0" err="1"/>
              <a:t>Yrityksien</a:t>
            </a:r>
            <a:r>
              <a:rPr lang="en-US" sz="2000" dirty="0"/>
              <a:t> </a:t>
            </a:r>
            <a:r>
              <a:rPr lang="en-US" sz="2000" dirty="0" err="1"/>
              <a:t>näkyminen</a:t>
            </a:r>
            <a:r>
              <a:rPr lang="en-US" sz="2000" dirty="0"/>
              <a:t> 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viestinnässä</a:t>
            </a:r>
            <a:r>
              <a:rPr lang="en-US" sz="2000" dirty="0"/>
              <a:t> </a:t>
            </a:r>
            <a:r>
              <a:rPr lang="en-US" sz="2000" dirty="0" err="1"/>
              <a:t>korvausta</a:t>
            </a:r>
            <a:r>
              <a:rPr lang="en-US" sz="2000" dirty="0"/>
              <a:t> </a:t>
            </a:r>
            <a:r>
              <a:rPr lang="en-US" sz="2000" dirty="0" err="1"/>
              <a:t>vastaan</a:t>
            </a:r>
            <a:r>
              <a:rPr lang="en-US" sz="2000" dirty="0"/>
              <a:t>- </a:t>
            </a:r>
            <a:r>
              <a:rPr lang="en-US" sz="2000" dirty="0" err="1"/>
              <a:t>kumppanien</a:t>
            </a:r>
            <a:r>
              <a:rPr lang="en-US" sz="2000" dirty="0"/>
              <a:t> </a:t>
            </a:r>
            <a:r>
              <a:rPr lang="en-US" sz="2000" dirty="0" err="1"/>
              <a:t>logot</a:t>
            </a:r>
            <a:r>
              <a:rPr lang="en-US" sz="2000" dirty="0"/>
              <a:t> </a:t>
            </a:r>
            <a:r>
              <a:rPr lang="en-US" sz="2000" dirty="0" err="1"/>
              <a:t>nettisivut</a:t>
            </a:r>
            <a:r>
              <a:rPr lang="en-US" sz="2000" dirty="0"/>
              <a:t> Facebook </a:t>
            </a:r>
            <a:r>
              <a:rPr lang="en-US" sz="2000" dirty="0" err="1"/>
              <a:t>ym</a:t>
            </a:r>
            <a:endParaRPr lang="en-US" sz="2000" dirty="0"/>
          </a:p>
          <a:p>
            <a:pPr marL="685800" lvl="3" indent="0">
              <a:buNone/>
            </a:pPr>
            <a:endParaRPr lang="en-US" sz="1400" dirty="0"/>
          </a:p>
          <a:p>
            <a:pPr marL="685800" lvl="3" indent="0">
              <a:buNone/>
            </a:pP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60534-4918-82E1-3904-908420FF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355598C-48B0-2F0C-404C-0E1650C37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C830CEAC-B832-E6BD-A072-422F04B8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7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446621" cy="3599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Kiitos !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Kysymyksiä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CBF2B38-0A80-9C06-FCAA-9D743F15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7" name="Kuva 6" descr="Kuva, joka sisältää kohteen Fontti, teksti, kuvakaappaus, Sähkönsininen&#10;&#10;Tekoälyn generoima sisältö voi olla virheellistä.">
            <a:extLst>
              <a:ext uri="{FF2B5EF4-FFF2-40B4-BE49-F238E27FC236}">
                <a16:creationId xmlns:a16="http://schemas.microsoft.com/office/drawing/2014/main" id="{B5FA48CD-D0B2-B2C8-9EEB-C138D30E2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77" y="620596"/>
            <a:ext cx="4734586" cy="155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332E-9E65-F97E-A2DF-B101B001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FBE43-46BA-2E82-9B04-8E8AD345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   </a:t>
            </a:r>
            <a:r>
              <a:rPr lang="en-US" sz="3200" dirty="0" err="1"/>
              <a:t>avainalueita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3E84F-24E1-31B9-C1AE-33A6ABA2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4295"/>
            <a:ext cx="11506199" cy="447950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Vastaa</a:t>
            </a:r>
            <a:r>
              <a:rPr lang="en-US" sz="2000" dirty="0"/>
              <a:t> </a:t>
            </a:r>
            <a:r>
              <a:rPr lang="en-US" sz="2000" dirty="0" err="1"/>
              <a:t>yhdessä</a:t>
            </a:r>
            <a:r>
              <a:rPr lang="en-US" sz="2000" dirty="0"/>
              <a:t> </a:t>
            </a:r>
            <a:r>
              <a:rPr lang="en-US" sz="2000" dirty="0" err="1"/>
              <a:t>presidentin</a:t>
            </a:r>
            <a:r>
              <a:rPr lang="en-US" sz="2000" dirty="0"/>
              <a:t> ja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hallituksen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taloudesta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Vastaa</a:t>
            </a:r>
            <a:r>
              <a:rPr lang="en-US" sz="2000" dirty="0"/>
              <a:t> ja </a:t>
            </a:r>
            <a:r>
              <a:rPr lang="en-US" sz="2000" dirty="0" err="1"/>
              <a:t>hoitaa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ja </a:t>
            </a:r>
            <a:r>
              <a:rPr lang="en-US" sz="2000" dirty="0" err="1"/>
              <a:t>säätiöasioiden</a:t>
            </a:r>
            <a:r>
              <a:rPr lang="en-US" sz="2000" dirty="0"/>
              <a:t> </a:t>
            </a:r>
            <a:r>
              <a:rPr lang="en-US" sz="2000" dirty="0" err="1"/>
              <a:t>rahaliikenteen</a:t>
            </a:r>
            <a:r>
              <a:rPr lang="en-US" sz="2000" dirty="0"/>
              <a:t>, </a:t>
            </a:r>
            <a:r>
              <a:rPr lang="en-US" sz="2000" dirty="0" err="1"/>
              <a:t>jäsenmaksujen</a:t>
            </a:r>
            <a:r>
              <a:rPr lang="en-US" sz="2000" dirty="0"/>
              <a:t> </a:t>
            </a:r>
            <a:r>
              <a:rPr lang="en-US" sz="2000" dirty="0" err="1"/>
              <a:t>perinnän</a:t>
            </a:r>
            <a:r>
              <a:rPr lang="en-US" sz="2000" dirty="0"/>
              <a:t>,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kirjanpidon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tilitoimiston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,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veroasiat</a:t>
            </a:r>
            <a:r>
              <a:rPr lang="en-US" sz="2000" dirty="0"/>
              <a:t>  ja </a:t>
            </a:r>
            <a:r>
              <a:rPr lang="en-US" sz="2000" dirty="0" err="1"/>
              <a:t>asioista</a:t>
            </a:r>
            <a:r>
              <a:rPr lang="en-US" sz="2000" dirty="0"/>
              <a:t> </a:t>
            </a:r>
            <a:r>
              <a:rPr lang="en-US" sz="2000" dirty="0" err="1"/>
              <a:t>tiedottamisen</a:t>
            </a:r>
            <a:r>
              <a:rPr lang="en-US" sz="2000" dirty="0"/>
              <a:t> </a:t>
            </a:r>
          </a:p>
          <a:p>
            <a:pPr marL="457200" indent="-457200">
              <a:buAutoNum type="arabicPeriod" startAt="3"/>
            </a:pPr>
            <a:r>
              <a:rPr lang="en-US" sz="2000" dirty="0"/>
              <a:t>On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hallituksen</a:t>
            </a:r>
            <a:r>
              <a:rPr lang="en-US" sz="2000" dirty="0"/>
              <a:t> ja </a:t>
            </a:r>
            <a:r>
              <a:rPr lang="en-US" sz="2000" dirty="0" err="1"/>
              <a:t>johtoryhmän</a:t>
            </a:r>
            <a:r>
              <a:rPr lang="en-US" sz="2000" dirty="0"/>
              <a:t> </a:t>
            </a:r>
            <a:r>
              <a:rPr lang="en-US" sz="2000" dirty="0" err="1"/>
              <a:t>jäsen</a:t>
            </a:r>
            <a:endParaRPr lang="en-US" sz="2000" dirty="0"/>
          </a:p>
          <a:p>
            <a:pPr marL="457200" indent="-457200">
              <a:buAutoNum type="arabicPeriod" startAt="3"/>
            </a:pPr>
            <a:r>
              <a:rPr lang="en-US" sz="2000" dirty="0" err="1"/>
              <a:t>Laatii</a:t>
            </a:r>
            <a:r>
              <a:rPr lang="en-US" sz="2000" dirty="0"/>
              <a:t> </a:t>
            </a:r>
            <a:r>
              <a:rPr lang="en-US" sz="2000" dirty="0" err="1"/>
              <a:t>yhdessä</a:t>
            </a:r>
            <a:r>
              <a:rPr lang="en-US" sz="2000" dirty="0"/>
              <a:t> </a:t>
            </a:r>
            <a:r>
              <a:rPr lang="en-US" sz="2000" dirty="0" err="1"/>
              <a:t>tulevan</a:t>
            </a:r>
            <a:r>
              <a:rPr lang="en-US" sz="2000" dirty="0"/>
              <a:t> </a:t>
            </a:r>
            <a:r>
              <a:rPr lang="en-US" sz="2000" dirty="0" err="1"/>
              <a:t>presidentin</a:t>
            </a:r>
            <a:r>
              <a:rPr lang="en-US" sz="2000" dirty="0"/>
              <a:t> ja </a:t>
            </a:r>
            <a:r>
              <a:rPr lang="en-US" sz="2000" dirty="0" err="1"/>
              <a:t>tulevan</a:t>
            </a:r>
            <a:r>
              <a:rPr lang="en-US" sz="2000" dirty="0"/>
              <a:t> </a:t>
            </a:r>
            <a:r>
              <a:rPr lang="en-US" sz="2000" dirty="0" err="1"/>
              <a:t>hallituksen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vuosisuunnitelmaan</a:t>
            </a:r>
            <a:r>
              <a:rPr lang="en-US" sz="2000" dirty="0"/>
              <a:t> </a:t>
            </a:r>
            <a:r>
              <a:rPr lang="en-US" sz="2000" dirty="0" err="1"/>
              <a:t>sisältyvän</a:t>
            </a:r>
            <a:r>
              <a:rPr lang="en-US" sz="2000" dirty="0"/>
              <a:t> </a:t>
            </a:r>
            <a:r>
              <a:rPr lang="en-US" sz="2000" dirty="0" err="1"/>
              <a:t>vuosibudjetin</a:t>
            </a:r>
            <a:r>
              <a:rPr lang="en-US" sz="2000" dirty="0"/>
              <a:t> ja </a:t>
            </a:r>
            <a:r>
              <a:rPr lang="en-US" sz="2000" dirty="0" err="1"/>
              <a:t>hoitaa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seurannan</a:t>
            </a:r>
            <a:r>
              <a:rPr lang="en-US" sz="2000" dirty="0"/>
              <a:t> ja </a:t>
            </a:r>
            <a:r>
              <a:rPr lang="en-US" sz="2000" dirty="0" err="1"/>
              <a:t>infon</a:t>
            </a:r>
            <a:r>
              <a:rPr lang="en-US" sz="2000" dirty="0"/>
              <a:t>. </a:t>
            </a:r>
            <a:r>
              <a:rPr lang="en-US" sz="2000" dirty="0" err="1"/>
              <a:t>Laatii</a:t>
            </a:r>
            <a:r>
              <a:rPr lang="en-US" sz="2000" dirty="0"/>
              <a:t> </a:t>
            </a:r>
            <a:r>
              <a:rPr lang="en-US" sz="2000" dirty="0" err="1"/>
              <a:t>yhdessä</a:t>
            </a:r>
            <a:r>
              <a:rPr lang="en-US" sz="2000" dirty="0"/>
              <a:t> </a:t>
            </a:r>
            <a:r>
              <a:rPr lang="en-US" sz="2000" dirty="0" err="1"/>
              <a:t>istuvan</a:t>
            </a:r>
            <a:r>
              <a:rPr lang="en-US" sz="2000" dirty="0"/>
              <a:t> </a:t>
            </a:r>
            <a:r>
              <a:rPr lang="en-US" sz="2000" dirty="0" err="1"/>
              <a:t>presidentin</a:t>
            </a:r>
            <a:r>
              <a:rPr lang="en-US" sz="2000" dirty="0"/>
              <a:t> ja </a:t>
            </a:r>
            <a:r>
              <a:rPr lang="en-US" sz="2000" dirty="0" err="1"/>
              <a:t>istuvan</a:t>
            </a:r>
            <a:r>
              <a:rPr lang="en-US" sz="2000" dirty="0"/>
              <a:t> </a:t>
            </a:r>
            <a:r>
              <a:rPr lang="en-US" sz="2000" dirty="0" err="1"/>
              <a:t>hallituksen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tilinpäätöksen</a:t>
            </a:r>
            <a:r>
              <a:rPr lang="en-US" sz="2000" dirty="0"/>
              <a:t> ja </a:t>
            </a:r>
            <a:r>
              <a:rPr lang="en-US" sz="2000" dirty="0" err="1"/>
              <a:t>toimintakertomuksen</a:t>
            </a:r>
            <a:r>
              <a:rPr lang="en-US" sz="2000" dirty="0"/>
              <a:t>.  </a:t>
            </a:r>
            <a:r>
              <a:rPr lang="en-US" sz="2000" dirty="0" err="1"/>
              <a:t>Seuraa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maksuvalmiutta</a:t>
            </a:r>
            <a:r>
              <a:rPr lang="en-US" sz="2000" dirty="0"/>
              <a:t> ja </a:t>
            </a:r>
            <a:r>
              <a:rPr lang="en-US" sz="2000" dirty="0" err="1"/>
              <a:t>informoi</a:t>
            </a:r>
            <a:r>
              <a:rPr lang="en-US" sz="2000" dirty="0"/>
              <a:t> </a:t>
            </a:r>
            <a:r>
              <a:rPr lang="en-US" sz="2000" dirty="0" err="1"/>
              <a:t>hallitusta</a:t>
            </a:r>
            <a:r>
              <a:rPr lang="en-US" sz="2000" dirty="0"/>
              <a:t> </a:t>
            </a:r>
            <a:r>
              <a:rPr lang="en-US" sz="2000" dirty="0" err="1"/>
              <a:t>siitä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5.    </a:t>
            </a:r>
            <a:r>
              <a:rPr lang="en-US" sz="2000" dirty="0" err="1"/>
              <a:t>Huolehtii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uudet</a:t>
            </a:r>
            <a:r>
              <a:rPr lang="en-US" sz="2000" dirty="0"/>
              <a:t>, </a:t>
            </a:r>
            <a:r>
              <a:rPr lang="en-US" sz="2000" dirty="0" err="1"/>
              <a:t>eronneet</a:t>
            </a:r>
            <a:r>
              <a:rPr lang="en-US" sz="2000" dirty="0"/>
              <a:t>/</a:t>
            </a:r>
            <a:r>
              <a:rPr lang="en-US" sz="2000" dirty="0" err="1"/>
              <a:t>edesmenneet</a:t>
            </a:r>
            <a:r>
              <a:rPr lang="en-US" sz="2000" dirty="0"/>
              <a:t> </a:t>
            </a:r>
            <a:r>
              <a:rPr lang="en-US" sz="2000" dirty="0" err="1"/>
              <a:t>jäsenet</a:t>
            </a:r>
            <a:r>
              <a:rPr lang="en-US" sz="2000" dirty="0"/>
              <a:t> </a:t>
            </a:r>
            <a:r>
              <a:rPr lang="en-US" sz="2000" dirty="0" err="1"/>
              <a:t>kirjataan</a:t>
            </a:r>
            <a:r>
              <a:rPr lang="en-US" sz="2000" dirty="0"/>
              <a:t>  </a:t>
            </a:r>
            <a:r>
              <a:rPr lang="en-US" sz="2000" dirty="0" err="1"/>
              <a:t>jäsentietojärjestelmään</a:t>
            </a:r>
            <a:r>
              <a:rPr lang="en-US" sz="2000" dirty="0"/>
              <a:t>                                                                                                                                                         </a:t>
            </a:r>
          </a:p>
          <a:p>
            <a:pPr marL="457200" indent="-457200">
              <a:buAutoNum type="arabicPeriod" startAt="6"/>
            </a:pPr>
            <a:r>
              <a:rPr lang="en-US" sz="2000" dirty="0" err="1"/>
              <a:t>Huolehtii</a:t>
            </a:r>
            <a:r>
              <a:rPr lang="en-US" sz="2000" dirty="0"/>
              <a:t> </a:t>
            </a:r>
            <a:r>
              <a:rPr lang="en-US" sz="2000" dirty="0" err="1"/>
              <a:t>Rotarysäätiön</a:t>
            </a:r>
            <a:r>
              <a:rPr lang="en-US" sz="2000" dirty="0"/>
              <a:t> </a:t>
            </a:r>
            <a:r>
              <a:rPr lang="en-US" sz="2000" dirty="0" err="1"/>
              <a:t>tukemien</a:t>
            </a:r>
            <a:r>
              <a:rPr lang="en-US" sz="2000" dirty="0"/>
              <a:t> </a:t>
            </a:r>
            <a:r>
              <a:rPr lang="en-US" sz="2000" dirty="0" err="1"/>
              <a:t>klubin</a:t>
            </a:r>
            <a:r>
              <a:rPr lang="en-US" sz="2000" dirty="0"/>
              <a:t> </a:t>
            </a:r>
            <a:r>
              <a:rPr lang="en-US" sz="2000" dirty="0" err="1"/>
              <a:t>projektien</a:t>
            </a:r>
            <a:r>
              <a:rPr lang="en-US" sz="2000" dirty="0"/>
              <a:t> </a:t>
            </a:r>
            <a:r>
              <a:rPr lang="en-US" sz="2000" dirty="0" err="1"/>
              <a:t>kirjanpidosta</a:t>
            </a:r>
            <a:r>
              <a:rPr lang="en-US" sz="2000" dirty="0"/>
              <a:t> ja </a:t>
            </a:r>
            <a:r>
              <a:rPr lang="en-US" sz="2000" dirty="0" err="1"/>
              <a:t>raportoinnista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7.    </a:t>
            </a:r>
            <a:r>
              <a:rPr lang="en-US" sz="2000" dirty="0" err="1"/>
              <a:t>Huolehtii</a:t>
            </a:r>
            <a:r>
              <a:rPr lang="en-US" sz="2000" dirty="0"/>
              <a:t> ja </a:t>
            </a:r>
            <a:r>
              <a:rPr lang="en-US" sz="2000" dirty="0" err="1"/>
              <a:t>maksaa</a:t>
            </a:r>
            <a:r>
              <a:rPr lang="en-US" sz="2000" dirty="0"/>
              <a:t> </a:t>
            </a:r>
            <a:r>
              <a:rPr lang="en-US" sz="2000" dirty="0" err="1"/>
              <a:t>vaihto-oppilaan</a:t>
            </a:r>
            <a:r>
              <a:rPr lang="en-US" sz="2000" dirty="0"/>
              <a:t> </a:t>
            </a:r>
            <a:r>
              <a:rPr lang="en-US" sz="2000" dirty="0" err="1"/>
              <a:t>viikkorahan</a:t>
            </a:r>
            <a:r>
              <a:rPr lang="en-US" sz="2000" dirty="0"/>
              <a:t> ja </a:t>
            </a:r>
            <a:r>
              <a:rPr lang="en-US" sz="2000" dirty="0" err="1"/>
              <a:t>sovitut</a:t>
            </a:r>
            <a:r>
              <a:rPr lang="en-US" sz="2000" dirty="0"/>
              <a:t> </a:t>
            </a:r>
            <a:r>
              <a:rPr lang="en-US" sz="2000" dirty="0" err="1"/>
              <a:t>maksut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8.    </a:t>
            </a:r>
            <a:r>
              <a:rPr lang="en-US" sz="2000" dirty="0" err="1"/>
              <a:t>Kouluttaa</a:t>
            </a:r>
            <a:r>
              <a:rPr lang="en-US" sz="2000" dirty="0"/>
              <a:t> </a:t>
            </a:r>
            <a:r>
              <a:rPr lang="en-US" sz="2000" dirty="0" err="1"/>
              <a:t>seuraajansa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D3873-9F6F-6CF0-1392-C8062CC0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F8F51A5-3DA5-87D3-B44E-7C867CD5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10F90749-FF84-254B-932D-38BC70E5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0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2886-6E88-7388-ED6A-1FC0BBB3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282C86-FD46-B6A8-CEA3-4C48C3C7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  </a:t>
            </a:r>
            <a:r>
              <a:rPr lang="en-US" sz="3200" dirty="0" err="1"/>
              <a:t>avaintehtäviä</a:t>
            </a:r>
            <a:r>
              <a:rPr lang="en-US" sz="3200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248D5D-8082-E5EB-8A2B-CB2FF9721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74638"/>
            <a:ext cx="12030075" cy="49707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err="1"/>
              <a:t>Klubin</a:t>
            </a:r>
            <a:r>
              <a:rPr lang="en-US" sz="5600" b="1" dirty="0"/>
              <a:t> </a:t>
            </a:r>
            <a:r>
              <a:rPr lang="en-US" sz="5600" b="1" dirty="0" err="1"/>
              <a:t>rahaliikenteen</a:t>
            </a:r>
            <a:r>
              <a:rPr lang="en-US" sz="5600" b="1" dirty="0"/>
              <a:t> </a:t>
            </a:r>
            <a:r>
              <a:rPr lang="en-US" sz="5600" b="1" dirty="0" err="1"/>
              <a:t>hoito</a:t>
            </a:r>
            <a:r>
              <a:rPr lang="en-US" sz="5600" b="1" dirty="0"/>
              <a:t> ja </a:t>
            </a:r>
            <a:r>
              <a:rPr lang="en-US" sz="5600" b="1" dirty="0" err="1"/>
              <a:t>laskujen</a:t>
            </a:r>
            <a:r>
              <a:rPr lang="en-US" sz="5600" b="1" dirty="0"/>
              <a:t> </a:t>
            </a:r>
            <a:r>
              <a:rPr lang="en-US" sz="5600" b="1" dirty="0" err="1"/>
              <a:t>maksu</a:t>
            </a:r>
            <a:r>
              <a:rPr lang="en-US" sz="5600" b="1" dirty="0"/>
              <a:t> </a:t>
            </a:r>
            <a:r>
              <a:rPr lang="en-US" sz="5600" b="1" dirty="0" err="1"/>
              <a:t>ajallaan</a:t>
            </a:r>
            <a:endParaRPr lang="en-US" sz="5600" b="1" dirty="0"/>
          </a:p>
          <a:p>
            <a:pPr marL="0" indent="0">
              <a:buNone/>
            </a:pPr>
            <a:r>
              <a:rPr lang="en-US" sz="5600" dirty="0" err="1"/>
              <a:t>Hallitus</a:t>
            </a:r>
            <a:r>
              <a:rPr lang="en-US" sz="5600" dirty="0"/>
              <a:t> </a:t>
            </a:r>
            <a:r>
              <a:rPr lang="en-US" sz="5600" dirty="0" err="1"/>
              <a:t>antaa</a:t>
            </a:r>
            <a:r>
              <a:rPr lang="en-US" sz="5600" dirty="0"/>
              <a:t> </a:t>
            </a:r>
            <a:r>
              <a:rPr lang="en-US" sz="5600" dirty="0" err="1"/>
              <a:t>klubin</a:t>
            </a:r>
            <a:r>
              <a:rPr lang="en-US" sz="5600" dirty="0"/>
              <a:t> </a:t>
            </a:r>
            <a:r>
              <a:rPr lang="en-US" sz="5600" dirty="0" err="1"/>
              <a:t>pankkitIlien</a:t>
            </a:r>
            <a:r>
              <a:rPr lang="en-US" sz="5600" dirty="0"/>
              <a:t> </a:t>
            </a:r>
            <a:r>
              <a:rPr lang="en-US" sz="5600" dirty="0" err="1"/>
              <a:t>käyttöoikeudet</a:t>
            </a:r>
            <a:r>
              <a:rPr lang="en-US" sz="5600" dirty="0"/>
              <a:t>.  Ne on </a:t>
            </a:r>
            <a:r>
              <a:rPr lang="en-US" sz="5600" dirty="0" err="1"/>
              <a:t>yleensä</a:t>
            </a:r>
            <a:r>
              <a:rPr lang="en-US" sz="5600" dirty="0"/>
              <a:t> </a:t>
            </a:r>
            <a:r>
              <a:rPr lang="en-US" sz="5600" dirty="0" err="1"/>
              <a:t>rahastonhoitajalla</a:t>
            </a:r>
            <a:r>
              <a:rPr lang="en-US" sz="5600" dirty="0"/>
              <a:t> ja </a:t>
            </a:r>
            <a:r>
              <a:rPr lang="en-US" sz="5600" dirty="0" err="1"/>
              <a:t>presidentillä</a:t>
            </a:r>
            <a:r>
              <a:rPr lang="en-US" sz="5600" dirty="0"/>
              <a:t> </a:t>
            </a:r>
            <a:r>
              <a:rPr lang="en-US" sz="5600" dirty="0" err="1"/>
              <a:t>yksin</a:t>
            </a:r>
            <a:r>
              <a:rPr lang="en-US" sz="5600" dirty="0"/>
              <a:t>. </a:t>
            </a:r>
            <a:r>
              <a:rPr lang="en-US" sz="5600" dirty="0" err="1"/>
              <a:t>Laskut</a:t>
            </a:r>
            <a:r>
              <a:rPr lang="en-US" sz="5600" dirty="0"/>
              <a:t> </a:t>
            </a:r>
            <a:r>
              <a:rPr lang="en-US" sz="5600" dirty="0" err="1"/>
              <a:t>hyväksyy</a:t>
            </a:r>
            <a:r>
              <a:rPr lang="en-US" sz="5600" dirty="0"/>
              <a:t> </a:t>
            </a:r>
            <a:r>
              <a:rPr lang="en-US" sz="5600" dirty="0" err="1"/>
              <a:t>presidentti</a:t>
            </a:r>
            <a:r>
              <a:rPr lang="en-US" sz="5600" dirty="0"/>
              <a:t>. </a:t>
            </a:r>
            <a:r>
              <a:rPr lang="en-US" sz="5600" dirty="0" err="1"/>
              <a:t>Verkkopankki</a:t>
            </a:r>
            <a:r>
              <a:rPr lang="en-US" sz="5600" dirty="0"/>
              <a:t>.</a:t>
            </a:r>
            <a:endParaRPr lang="en-US" sz="5600" b="1" dirty="0"/>
          </a:p>
          <a:p>
            <a:pPr marL="0" indent="0">
              <a:buNone/>
            </a:pPr>
            <a:r>
              <a:rPr lang="en-US" sz="5600" b="1" dirty="0" err="1"/>
              <a:t>Klubin</a:t>
            </a:r>
            <a:r>
              <a:rPr lang="en-US" sz="5600" b="1" dirty="0"/>
              <a:t> </a:t>
            </a:r>
            <a:r>
              <a:rPr lang="en-US" sz="5600" b="1" dirty="0" err="1"/>
              <a:t>kirjanpidon</a:t>
            </a:r>
            <a:r>
              <a:rPr lang="en-US" sz="5600" b="1" dirty="0"/>
              <a:t> </a:t>
            </a:r>
            <a:r>
              <a:rPr lang="en-US" sz="5600" b="1" dirty="0" err="1"/>
              <a:t>hoito</a:t>
            </a:r>
            <a:r>
              <a:rPr lang="en-US" sz="5600" b="1" dirty="0"/>
              <a:t>  ja </a:t>
            </a:r>
            <a:r>
              <a:rPr lang="en-US" sz="5600" b="1" dirty="0" err="1"/>
              <a:t>raportoinnit</a:t>
            </a:r>
            <a:endParaRPr lang="en-US" sz="5600" b="1" dirty="0"/>
          </a:p>
          <a:p>
            <a:pPr marL="0" indent="0">
              <a:buNone/>
            </a:pPr>
            <a:r>
              <a:rPr lang="en-US" sz="5600" dirty="0" err="1"/>
              <a:t>Klubi</a:t>
            </a:r>
            <a:r>
              <a:rPr lang="en-US" sz="5600" dirty="0"/>
              <a:t> on </a:t>
            </a:r>
            <a:r>
              <a:rPr lang="en-US" sz="5600" dirty="0" err="1"/>
              <a:t>virallinen</a:t>
            </a:r>
            <a:r>
              <a:rPr lang="en-US" sz="5600" dirty="0"/>
              <a:t> </a:t>
            </a:r>
            <a:r>
              <a:rPr lang="en-US" sz="5600" dirty="0" err="1"/>
              <a:t>yhdistys</a:t>
            </a:r>
            <a:r>
              <a:rPr lang="en-US" sz="5600" dirty="0"/>
              <a:t> – </a:t>
            </a:r>
            <a:r>
              <a:rPr lang="en-US" sz="5600" dirty="0" err="1"/>
              <a:t>tehtävä</a:t>
            </a:r>
            <a:r>
              <a:rPr lang="en-US" sz="5600" dirty="0"/>
              <a:t> </a:t>
            </a:r>
            <a:r>
              <a:rPr lang="en-US" sz="5600" dirty="0" err="1"/>
              <a:t>kirjanpitolain</a:t>
            </a:r>
            <a:r>
              <a:rPr lang="en-US" sz="5600" dirty="0"/>
              <a:t> </a:t>
            </a:r>
            <a:r>
              <a:rPr lang="en-US" sz="5600" dirty="0" err="1"/>
              <a:t>mukainen</a:t>
            </a:r>
            <a:r>
              <a:rPr lang="en-US" sz="5600" dirty="0"/>
              <a:t>  </a:t>
            </a:r>
            <a:r>
              <a:rPr lang="en-US" sz="5600" dirty="0" err="1"/>
              <a:t>kirjanpito</a:t>
            </a:r>
            <a:r>
              <a:rPr lang="en-US" sz="5600" dirty="0"/>
              <a:t> ja </a:t>
            </a:r>
            <a:r>
              <a:rPr lang="en-US" sz="5600" dirty="0" err="1"/>
              <a:t>toiminnantarkastus</a:t>
            </a:r>
            <a:r>
              <a:rPr lang="en-US" sz="5600" dirty="0"/>
              <a:t>.</a:t>
            </a:r>
          </a:p>
          <a:p>
            <a:pPr marL="0" indent="0">
              <a:buNone/>
            </a:pPr>
            <a:r>
              <a:rPr lang="en-US" sz="5600" dirty="0" err="1"/>
              <a:t>Säätiöltä</a:t>
            </a:r>
            <a:r>
              <a:rPr lang="en-US" sz="5600" dirty="0"/>
              <a:t> </a:t>
            </a:r>
            <a:r>
              <a:rPr lang="en-US" sz="5600" dirty="0" err="1"/>
              <a:t>saaduista</a:t>
            </a:r>
            <a:r>
              <a:rPr lang="en-US" sz="5600" dirty="0"/>
              <a:t> </a:t>
            </a:r>
            <a:r>
              <a:rPr lang="en-US" sz="5600" dirty="0" err="1"/>
              <a:t>varoista</a:t>
            </a:r>
            <a:r>
              <a:rPr lang="en-US" sz="5600" dirty="0"/>
              <a:t>  ja </a:t>
            </a:r>
            <a:r>
              <a:rPr lang="en-US" sz="5600" dirty="0" err="1"/>
              <a:t>niillä</a:t>
            </a:r>
            <a:r>
              <a:rPr lang="en-US" sz="5600" dirty="0"/>
              <a:t> </a:t>
            </a:r>
            <a:r>
              <a:rPr lang="en-US" sz="5600" dirty="0" err="1"/>
              <a:t>tuetuista</a:t>
            </a:r>
            <a:r>
              <a:rPr lang="en-US" sz="5600" dirty="0"/>
              <a:t> </a:t>
            </a:r>
            <a:r>
              <a:rPr lang="en-US" sz="5600" dirty="0" err="1"/>
              <a:t>projekteista</a:t>
            </a:r>
            <a:r>
              <a:rPr lang="en-US" sz="5600" dirty="0"/>
              <a:t> </a:t>
            </a:r>
            <a:r>
              <a:rPr lang="en-US" sz="5600" dirty="0" err="1"/>
              <a:t>pidettävä</a:t>
            </a:r>
            <a:r>
              <a:rPr lang="en-US" sz="5600" dirty="0"/>
              <a:t> </a:t>
            </a:r>
            <a:r>
              <a:rPr lang="en-US" sz="5600" dirty="0" err="1"/>
              <a:t>erillistä</a:t>
            </a:r>
            <a:r>
              <a:rPr lang="en-US" sz="5600" dirty="0"/>
              <a:t> (</a:t>
            </a:r>
            <a:r>
              <a:rPr lang="en-US" sz="5600" dirty="0" err="1"/>
              <a:t>muistiinpano</a:t>
            </a:r>
            <a:r>
              <a:rPr lang="en-US" sz="5600" dirty="0"/>
              <a:t>) </a:t>
            </a:r>
            <a:r>
              <a:rPr lang="en-US" sz="5600" dirty="0" err="1"/>
              <a:t>kirjanpitoa</a:t>
            </a:r>
            <a:r>
              <a:rPr lang="en-US" sz="5600" dirty="0"/>
              <a:t>.  </a:t>
            </a:r>
            <a:r>
              <a:rPr lang="en-US" sz="5600" dirty="0" err="1"/>
              <a:t>Säätiövarojen</a:t>
            </a:r>
            <a:r>
              <a:rPr lang="en-US" sz="5600" dirty="0"/>
              <a:t> </a:t>
            </a:r>
            <a:r>
              <a:rPr lang="en-US" sz="5600" dirty="0" err="1"/>
              <a:t>käyttö</a:t>
            </a:r>
            <a:r>
              <a:rPr lang="en-US" sz="5600" dirty="0"/>
              <a:t> </a:t>
            </a:r>
            <a:r>
              <a:rPr lang="en-US" sz="5600" dirty="0" err="1"/>
              <a:t>raportoidaan</a:t>
            </a:r>
            <a:r>
              <a:rPr lang="en-US" sz="5600" dirty="0"/>
              <a:t> </a:t>
            </a:r>
            <a:r>
              <a:rPr lang="en-US" sz="5600" dirty="0" err="1"/>
              <a:t>piirin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dirty="0" err="1"/>
              <a:t>säätiötoimikunnalle</a:t>
            </a:r>
            <a:r>
              <a:rPr lang="en-US" sz="5600" dirty="0"/>
              <a:t>/</a:t>
            </a:r>
            <a:r>
              <a:rPr lang="en-US" sz="5600" dirty="0" err="1"/>
              <a:t>rotarysäätiölle</a:t>
            </a:r>
            <a:r>
              <a:rPr lang="en-US" sz="5600" dirty="0"/>
              <a:t> </a:t>
            </a:r>
            <a:r>
              <a:rPr lang="en-US" sz="5600" dirty="0" err="1"/>
              <a:t>vuosittain</a:t>
            </a:r>
            <a:r>
              <a:rPr lang="en-US" sz="5600" dirty="0"/>
              <a:t> 15.05 </a:t>
            </a:r>
            <a:r>
              <a:rPr lang="en-US" sz="5600" dirty="0" err="1"/>
              <a:t>mennessä</a:t>
            </a:r>
            <a:r>
              <a:rPr lang="en-US" sz="5600" dirty="0"/>
              <a:t>.  </a:t>
            </a:r>
            <a:r>
              <a:rPr lang="en-US" sz="5600" dirty="0" err="1"/>
              <a:t>Projektitoimikunta</a:t>
            </a:r>
            <a:r>
              <a:rPr lang="en-US" sz="5600" dirty="0"/>
              <a:t>/</a:t>
            </a:r>
            <a:r>
              <a:rPr lang="en-US" sz="5600" dirty="0" err="1"/>
              <a:t>klubin</a:t>
            </a:r>
            <a:r>
              <a:rPr lang="en-US" sz="5600" dirty="0"/>
              <a:t> ja </a:t>
            </a:r>
            <a:r>
              <a:rPr lang="en-US" sz="5600" dirty="0" err="1"/>
              <a:t>säätiötoimikunta</a:t>
            </a:r>
            <a:r>
              <a:rPr lang="en-US" sz="5600" dirty="0"/>
              <a:t>.</a:t>
            </a: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Rotary </a:t>
            </a:r>
            <a:r>
              <a:rPr lang="en-US" sz="5600" b="1" dirty="0" err="1"/>
              <a:t>Internationalin</a:t>
            </a:r>
            <a:r>
              <a:rPr lang="en-US" sz="5600" b="1" dirty="0"/>
              <a:t>, </a:t>
            </a:r>
            <a:r>
              <a:rPr lang="en-US" sz="5600" b="1" dirty="0" err="1"/>
              <a:t>Rotarysäätiön</a:t>
            </a:r>
            <a:r>
              <a:rPr lang="en-US" sz="5600" b="1" dirty="0"/>
              <a:t> ja Suomen </a:t>
            </a:r>
            <a:r>
              <a:rPr lang="en-US" sz="5600" b="1" dirty="0" err="1"/>
              <a:t>Rotarypalvelun</a:t>
            </a:r>
            <a:r>
              <a:rPr lang="en-US" sz="5600" b="1" dirty="0"/>
              <a:t> </a:t>
            </a:r>
            <a:r>
              <a:rPr lang="en-US" sz="5600" b="1" dirty="0" err="1"/>
              <a:t>jäsenmaksut</a:t>
            </a:r>
            <a:endParaRPr lang="en-US" sz="5600" b="1" dirty="0"/>
          </a:p>
          <a:p>
            <a:pPr marL="0" indent="0">
              <a:buNone/>
            </a:pPr>
            <a:r>
              <a:rPr lang="en-US" sz="5600" dirty="0" err="1"/>
              <a:t>RI:n</a:t>
            </a:r>
            <a:r>
              <a:rPr lang="en-US" sz="5600" dirty="0"/>
              <a:t> </a:t>
            </a:r>
            <a:r>
              <a:rPr lang="en-US" sz="5600" dirty="0" err="1"/>
              <a:t>laskuttaa</a:t>
            </a:r>
            <a:r>
              <a:rPr lang="en-US" sz="5600" dirty="0"/>
              <a:t> </a:t>
            </a:r>
            <a:r>
              <a:rPr lang="en-US" sz="5600" dirty="0" err="1"/>
              <a:t>klubeilta</a:t>
            </a:r>
            <a:r>
              <a:rPr lang="en-US" sz="5600" dirty="0"/>
              <a:t> </a:t>
            </a:r>
            <a:r>
              <a:rPr lang="en-US" sz="5600" dirty="0" err="1"/>
              <a:t>jäsenmaksut</a:t>
            </a:r>
            <a:r>
              <a:rPr lang="en-US" sz="5600" dirty="0"/>
              <a:t> </a:t>
            </a:r>
            <a:r>
              <a:rPr lang="en-US" sz="5600" dirty="0" err="1"/>
              <a:t>puolivuosittain</a:t>
            </a:r>
            <a:r>
              <a:rPr lang="en-US" sz="5600" dirty="0"/>
              <a:t> </a:t>
            </a:r>
            <a:r>
              <a:rPr lang="en-US" sz="5600" dirty="0" err="1"/>
              <a:t>heinä</a:t>
            </a:r>
            <a:r>
              <a:rPr lang="en-US" sz="5600" dirty="0"/>
              <a:t>- ja </a:t>
            </a:r>
            <a:r>
              <a:rPr lang="en-US" sz="5600" dirty="0" err="1"/>
              <a:t>tammikuussa</a:t>
            </a:r>
            <a:r>
              <a:rPr lang="en-US" sz="5600" dirty="0"/>
              <a:t> </a:t>
            </a:r>
            <a:r>
              <a:rPr lang="en-US" sz="5600" dirty="0" err="1"/>
              <a:t>jäsentietojärjestelmässä</a:t>
            </a:r>
            <a:r>
              <a:rPr lang="en-US" sz="5600" dirty="0"/>
              <a:t> 30.06. ja 31.12.olevien </a:t>
            </a:r>
            <a:r>
              <a:rPr lang="en-US" sz="5600" dirty="0" err="1"/>
              <a:t>tietojen</a:t>
            </a:r>
            <a:r>
              <a:rPr lang="en-US" sz="5600" dirty="0"/>
              <a:t> </a:t>
            </a:r>
            <a:r>
              <a:rPr lang="en-US" sz="5600" dirty="0" err="1"/>
              <a:t>mukaan</a:t>
            </a:r>
            <a:r>
              <a:rPr lang="en-US" sz="5600" dirty="0"/>
              <a:t>            </a:t>
            </a:r>
          </a:p>
          <a:p>
            <a:pPr marL="0" indent="0">
              <a:buNone/>
            </a:pPr>
            <a:r>
              <a:rPr lang="en-US" sz="5600" dirty="0"/>
              <a:t> </a:t>
            </a:r>
            <a:r>
              <a:rPr lang="en-US" sz="5600" dirty="0" err="1"/>
              <a:t>jäsenmaksun</a:t>
            </a:r>
            <a:r>
              <a:rPr lang="en-US" sz="5600" dirty="0"/>
              <a:t>.  Se on </a:t>
            </a:r>
            <a:r>
              <a:rPr lang="en-US" sz="5600" dirty="0" err="1"/>
              <a:t>nyt</a:t>
            </a:r>
            <a:r>
              <a:rPr lang="en-US" sz="5600" dirty="0"/>
              <a:t>  82 USD per capita/v.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5600" dirty="0"/>
              <a:t>Suomen ja Viron </a:t>
            </a:r>
            <a:r>
              <a:rPr lang="en-US" sz="5600" dirty="0" err="1"/>
              <a:t>rotarypalvelu</a:t>
            </a:r>
            <a:r>
              <a:rPr lang="en-US" sz="5600" dirty="0"/>
              <a:t> </a:t>
            </a:r>
            <a:r>
              <a:rPr lang="en-US" sz="5600" dirty="0" err="1"/>
              <a:t>laskuttaa</a:t>
            </a:r>
            <a:r>
              <a:rPr lang="en-US" sz="5600" dirty="0"/>
              <a:t>  </a:t>
            </a:r>
            <a:r>
              <a:rPr lang="en-US" sz="5600" dirty="0" err="1"/>
              <a:t>jäsenmaksun</a:t>
            </a:r>
            <a:r>
              <a:rPr lang="en-US" sz="5600" dirty="0"/>
              <a:t> ja </a:t>
            </a:r>
            <a:r>
              <a:rPr lang="en-US" sz="5600" dirty="0" err="1"/>
              <a:t>piirimme</a:t>
            </a:r>
            <a:r>
              <a:rPr lang="en-US" sz="5600" dirty="0"/>
              <a:t> </a:t>
            </a:r>
            <a:r>
              <a:rPr lang="en-US" sz="5600" dirty="0" err="1"/>
              <a:t>jäsenmaksun</a:t>
            </a:r>
            <a:r>
              <a:rPr lang="en-US" sz="5600" dirty="0"/>
              <a:t> </a:t>
            </a:r>
            <a:r>
              <a:rPr lang="en-US" sz="5600" dirty="0" err="1"/>
              <a:t>puolivuosittain</a:t>
            </a:r>
            <a:r>
              <a:rPr lang="en-US" sz="5600" dirty="0"/>
              <a:t> </a:t>
            </a:r>
            <a:r>
              <a:rPr lang="en-US" sz="5600" dirty="0" err="1"/>
              <a:t>loka</a:t>
            </a:r>
            <a:r>
              <a:rPr lang="en-US" sz="5600" dirty="0"/>
              <a:t>- ja </a:t>
            </a:r>
            <a:r>
              <a:rPr lang="en-US" sz="5600" dirty="0" err="1"/>
              <a:t>maaliskuussa</a:t>
            </a:r>
            <a:r>
              <a:rPr lang="en-US" sz="5600" dirty="0"/>
              <a:t>  se on </a:t>
            </a:r>
            <a:r>
              <a:rPr lang="en-US" sz="5600" dirty="0" err="1"/>
              <a:t>nyt</a:t>
            </a:r>
            <a:r>
              <a:rPr lang="en-US" sz="5600" dirty="0"/>
              <a:t> 59 € per capita/v  </a:t>
            </a:r>
          </a:p>
          <a:p>
            <a:pPr marL="0" indent="0">
              <a:buNone/>
            </a:pPr>
            <a:r>
              <a:rPr lang="en-US" sz="5600" dirty="0" err="1"/>
              <a:t>Kannattaa</a:t>
            </a:r>
            <a:r>
              <a:rPr lang="en-US" sz="5600" dirty="0"/>
              <a:t> </a:t>
            </a:r>
            <a:r>
              <a:rPr lang="en-US" sz="5600" dirty="0" err="1"/>
              <a:t>seurata</a:t>
            </a:r>
            <a:r>
              <a:rPr lang="en-US" sz="5600" dirty="0"/>
              <a:t> USD </a:t>
            </a:r>
            <a:r>
              <a:rPr lang="en-US" sz="5600" dirty="0" err="1"/>
              <a:t>valuutakurssia</a:t>
            </a:r>
            <a:r>
              <a:rPr lang="en-US" sz="5600" dirty="0"/>
              <a:t>  ja  </a:t>
            </a:r>
            <a:r>
              <a:rPr lang="en-US" sz="5600" dirty="0" err="1"/>
              <a:t>jos</a:t>
            </a:r>
            <a:r>
              <a:rPr lang="en-US" sz="5600" dirty="0"/>
              <a:t> </a:t>
            </a:r>
            <a:r>
              <a:rPr lang="en-US" sz="5600" dirty="0" err="1"/>
              <a:t>mahdollista</a:t>
            </a:r>
            <a:r>
              <a:rPr lang="en-US" sz="5600" dirty="0"/>
              <a:t> </a:t>
            </a:r>
            <a:r>
              <a:rPr lang="en-US" sz="5600" dirty="0" err="1"/>
              <a:t>ajoittaa</a:t>
            </a:r>
            <a:r>
              <a:rPr lang="en-US" sz="5600" dirty="0"/>
              <a:t> </a:t>
            </a:r>
            <a:r>
              <a:rPr lang="en-US" sz="5600" dirty="0" err="1"/>
              <a:t>RI:n</a:t>
            </a:r>
            <a:r>
              <a:rPr lang="en-US" sz="5600" dirty="0"/>
              <a:t>  </a:t>
            </a:r>
            <a:r>
              <a:rPr lang="en-US" sz="5600" dirty="0" err="1"/>
              <a:t>maksut</a:t>
            </a:r>
            <a:r>
              <a:rPr lang="en-US" sz="5600" dirty="0"/>
              <a:t> </a:t>
            </a:r>
            <a:r>
              <a:rPr lang="en-US" sz="5600" dirty="0" err="1"/>
              <a:t>kurssin</a:t>
            </a:r>
            <a:r>
              <a:rPr lang="en-US" sz="5600" dirty="0"/>
              <a:t> </a:t>
            </a:r>
            <a:r>
              <a:rPr lang="en-US" sz="5600" dirty="0" err="1"/>
              <a:t>edulliseen</a:t>
            </a:r>
            <a:r>
              <a:rPr lang="en-US" sz="5600" dirty="0"/>
              <a:t> </a:t>
            </a:r>
            <a:r>
              <a:rPr lang="en-US" sz="5600" dirty="0" err="1"/>
              <a:t>aikaan</a:t>
            </a:r>
            <a:r>
              <a:rPr lang="en-US" sz="5600" dirty="0"/>
              <a:t>. </a:t>
            </a:r>
            <a:r>
              <a:rPr lang="en-US" sz="5600" dirty="0" err="1"/>
              <a:t>Kurssi</a:t>
            </a:r>
            <a:r>
              <a:rPr lang="en-US" sz="5600" dirty="0"/>
              <a:t> </a:t>
            </a:r>
            <a:r>
              <a:rPr lang="en-US" sz="5600" dirty="0" err="1"/>
              <a:t>nyt</a:t>
            </a:r>
            <a:r>
              <a:rPr lang="en-US" sz="5600" dirty="0"/>
              <a:t> 0,96 €.</a:t>
            </a:r>
            <a:endParaRPr lang="en-US" sz="5600" b="1" dirty="0"/>
          </a:p>
          <a:p>
            <a:pPr marL="0" indent="0">
              <a:buNone/>
            </a:pPr>
            <a:r>
              <a:rPr lang="en-US" sz="5600" b="1" dirty="0" err="1"/>
              <a:t>Klubin</a:t>
            </a:r>
            <a:r>
              <a:rPr lang="en-US" sz="5600" b="1" dirty="0"/>
              <a:t> </a:t>
            </a:r>
            <a:r>
              <a:rPr lang="en-US" sz="5600" b="1" dirty="0" err="1"/>
              <a:t>omat</a:t>
            </a:r>
            <a:r>
              <a:rPr lang="en-US" sz="5600" b="1" dirty="0"/>
              <a:t> </a:t>
            </a:r>
            <a:r>
              <a:rPr lang="en-US" sz="5600" b="1" dirty="0" err="1"/>
              <a:t>jäsenmaksut</a:t>
            </a:r>
            <a:endParaRPr lang="en-US" sz="5600" b="1" dirty="0"/>
          </a:p>
          <a:p>
            <a:pPr marL="0" indent="0">
              <a:buNone/>
            </a:pPr>
            <a:r>
              <a:rPr lang="en-US" sz="5600" dirty="0" err="1"/>
              <a:t>Seuranta</a:t>
            </a:r>
            <a:r>
              <a:rPr lang="en-US" sz="5600" dirty="0"/>
              <a:t> -</a:t>
            </a:r>
            <a:r>
              <a:rPr lang="en-US" sz="5600" dirty="0" err="1"/>
              <a:t>reskontra</a:t>
            </a:r>
            <a:r>
              <a:rPr lang="en-US" sz="5600" dirty="0"/>
              <a:t>/</a:t>
            </a:r>
            <a:r>
              <a:rPr lang="en-US" sz="5600" dirty="0" err="1"/>
              <a:t>kirjanpito</a:t>
            </a:r>
            <a:r>
              <a:rPr lang="en-US" sz="5600" dirty="0"/>
              <a:t>.  </a:t>
            </a:r>
            <a:r>
              <a:rPr lang="en-US" sz="5600" dirty="0" err="1"/>
              <a:t>Laskutus</a:t>
            </a:r>
            <a:r>
              <a:rPr lang="en-US" sz="5600" dirty="0"/>
              <a:t> </a:t>
            </a:r>
            <a:r>
              <a:rPr lang="en-US" sz="5600" dirty="0" err="1"/>
              <a:t>puolivuosittain</a:t>
            </a:r>
            <a:r>
              <a:rPr lang="en-US" sz="5600" dirty="0"/>
              <a:t>.  </a:t>
            </a:r>
            <a:r>
              <a:rPr lang="en-US" sz="5600" dirty="0" err="1"/>
              <a:t>Rästimaksujen</a:t>
            </a:r>
            <a:r>
              <a:rPr lang="en-US" sz="5600" dirty="0"/>
              <a:t> </a:t>
            </a:r>
            <a:r>
              <a:rPr lang="en-US" sz="5600" dirty="0" err="1"/>
              <a:t>karhuaminen</a:t>
            </a:r>
            <a:r>
              <a:rPr lang="en-US" sz="5600" dirty="0"/>
              <a:t>/</a:t>
            </a:r>
            <a:r>
              <a:rPr lang="en-US" sz="5600" dirty="0" err="1"/>
              <a:t>perintä</a:t>
            </a:r>
            <a:r>
              <a:rPr lang="en-US" sz="5600" dirty="0"/>
              <a:t> </a:t>
            </a:r>
            <a:r>
              <a:rPr lang="en-US" sz="5600" dirty="0" err="1"/>
              <a:t>sekä</a:t>
            </a:r>
            <a:r>
              <a:rPr lang="en-US" sz="5600" dirty="0"/>
              <a:t> info </a:t>
            </a:r>
            <a:r>
              <a:rPr lang="en-US" sz="5600" dirty="0" err="1"/>
              <a:t>klubin</a:t>
            </a:r>
            <a:r>
              <a:rPr lang="en-US" sz="5600" dirty="0"/>
              <a:t> </a:t>
            </a:r>
            <a:r>
              <a:rPr lang="en-US" sz="5600" dirty="0" err="1"/>
              <a:t>johdolle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 err="1"/>
              <a:t>Uudet</a:t>
            </a:r>
            <a:r>
              <a:rPr lang="en-US" sz="5600" b="1" dirty="0"/>
              <a:t> ja </a:t>
            </a:r>
            <a:r>
              <a:rPr lang="en-US" sz="5600" b="1" dirty="0" err="1"/>
              <a:t>eronneet</a:t>
            </a:r>
            <a:r>
              <a:rPr lang="en-US" sz="5600" b="1" dirty="0"/>
              <a:t> </a:t>
            </a:r>
            <a:r>
              <a:rPr lang="en-US" sz="5600" b="1" dirty="0" err="1"/>
              <a:t>jäsenet</a:t>
            </a:r>
            <a:endParaRPr lang="en-US" sz="5600" b="1" dirty="0"/>
          </a:p>
          <a:p>
            <a:pPr marL="0" indent="0">
              <a:buNone/>
            </a:pPr>
            <a:r>
              <a:rPr lang="en-US" sz="5600" dirty="0" err="1"/>
              <a:t>Muutostiedot</a:t>
            </a:r>
            <a:r>
              <a:rPr lang="en-US" sz="5600" dirty="0"/>
              <a:t> </a:t>
            </a:r>
            <a:r>
              <a:rPr lang="en-US" sz="5600" dirty="0" err="1"/>
              <a:t>heti</a:t>
            </a:r>
            <a:r>
              <a:rPr lang="en-US" sz="5600" dirty="0"/>
              <a:t> </a:t>
            </a:r>
            <a:r>
              <a:rPr lang="en-US" sz="5600" dirty="0" err="1"/>
              <a:t>jäsentietojärjestelmään</a:t>
            </a:r>
            <a:r>
              <a:rPr lang="en-US" sz="5600" dirty="0"/>
              <a:t>. RI </a:t>
            </a:r>
            <a:r>
              <a:rPr lang="en-US" sz="5600" dirty="0" err="1"/>
              <a:t>perii</a:t>
            </a:r>
            <a:r>
              <a:rPr lang="en-US" sz="5600" dirty="0"/>
              <a:t> </a:t>
            </a:r>
            <a:r>
              <a:rPr lang="en-US" sz="5600" dirty="0" err="1"/>
              <a:t>jäsenmaksut</a:t>
            </a:r>
            <a:r>
              <a:rPr lang="en-US" sz="5600" dirty="0"/>
              <a:t> </a:t>
            </a:r>
            <a:r>
              <a:rPr lang="en-US" sz="5600" dirty="0" err="1"/>
              <a:t>puolivuosittain</a:t>
            </a:r>
            <a:r>
              <a:rPr lang="en-US" sz="5600" dirty="0"/>
              <a:t> </a:t>
            </a:r>
            <a:r>
              <a:rPr lang="en-US" sz="5600" dirty="0" err="1"/>
              <a:t>jäsentilanteen</a:t>
            </a:r>
            <a:r>
              <a:rPr lang="en-US" sz="5600" dirty="0"/>
              <a:t> 01.07 ja 31.12.mukaan  </a:t>
            </a:r>
            <a:r>
              <a:rPr lang="en-US" sz="5600" dirty="0" err="1"/>
              <a:t>Eronneet</a:t>
            </a:r>
            <a:r>
              <a:rPr lang="en-US" sz="5600" dirty="0"/>
              <a:t> </a:t>
            </a:r>
            <a:r>
              <a:rPr lang="en-US" sz="5600" dirty="0" err="1"/>
              <a:t>jäsenet</a:t>
            </a:r>
            <a:r>
              <a:rPr lang="en-US" sz="5600" dirty="0"/>
              <a:t> </a:t>
            </a:r>
            <a:r>
              <a:rPr lang="en-US" sz="5600" dirty="0" err="1"/>
              <a:t>poistettava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dirty="0" err="1"/>
              <a:t>viimeistään</a:t>
            </a:r>
            <a:r>
              <a:rPr lang="en-US" sz="5600" dirty="0"/>
              <a:t> 30.06. tai 31.12. </a:t>
            </a:r>
            <a:r>
              <a:rPr lang="en-US" sz="5600" dirty="0" err="1"/>
              <a:t>Muutoksia</a:t>
            </a:r>
            <a:r>
              <a:rPr lang="en-US" sz="5600" dirty="0"/>
              <a:t> </a:t>
            </a:r>
            <a:r>
              <a:rPr lang="en-US" sz="5600" dirty="0" err="1"/>
              <a:t>ei</a:t>
            </a:r>
            <a:r>
              <a:rPr lang="en-US" sz="5600" dirty="0"/>
              <a:t> </a:t>
            </a:r>
            <a:r>
              <a:rPr lang="en-US" sz="5600" dirty="0" err="1"/>
              <a:t>jälkeenpäin</a:t>
            </a:r>
            <a:r>
              <a:rPr lang="en-US" sz="5600" dirty="0"/>
              <a:t> </a:t>
            </a:r>
            <a:r>
              <a:rPr lang="en-US" sz="5600" dirty="0" err="1"/>
              <a:t>voi</a:t>
            </a:r>
            <a:r>
              <a:rPr lang="en-US" sz="5600" dirty="0"/>
              <a:t> </a:t>
            </a:r>
            <a:r>
              <a:rPr lang="en-US" sz="5600" dirty="0" err="1"/>
              <a:t>tehdä</a:t>
            </a:r>
            <a:r>
              <a:rPr lang="en-US" sz="5600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FF7A4-783C-7B8D-8346-35E4F671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CF6A05D-367A-C572-227B-165F7C58B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74" y="5804882"/>
            <a:ext cx="1926484" cy="732607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09F76724-7DB7-5694-50D6-A94158472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40F7-C0E8-836C-B4C6-DE222E1CF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B21317-6923-EA9C-3B51-D77E9E85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524966"/>
          </a:xfrm>
        </p:spPr>
        <p:txBody>
          <a:bodyPr>
            <a:normAutofit/>
          </a:bodyPr>
          <a:lstStyle/>
          <a:p>
            <a:pPr lvl="0"/>
            <a:r>
              <a:rPr lang="en-US" sz="3200"/>
              <a:t>                    </a:t>
            </a:r>
            <a:r>
              <a:rPr lang="en-US" sz="3200" dirty="0"/>
              <a:t>KLUBIN VUOSIKELLO</a:t>
            </a:r>
          </a:p>
        </p:txBody>
      </p:sp>
      <p:pic>
        <p:nvPicPr>
          <p:cNvPr id="7" name="Sisällön paikkamerkki 6" descr="Kuva, joka sisältää kohteen teksti, kuvakaappaus, diagrammi, ympyrä&#10;&#10;Kuvaus luotu automaattisesti">
            <a:extLst>
              <a:ext uri="{FF2B5EF4-FFF2-40B4-BE49-F238E27FC236}">
                <a16:creationId xmlns:a16="http://schemas.microsoft.com/office/drawing/2014/main" id="{D8157027-C56F-A4CE-6FAE-B91AC08B4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967"/>
            <a:ext cx="9196681" cy="52273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0090-1FE9-92D8-B8EA-1638E57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E0A7480-EC3E-127D-3DF7-C54F554AB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BCC244CD-BA26-ACAE-2908-866A0168E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80" y="-34102"/>
            <a:ext cx="2891367" cy="1559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A3C1-81B5-0AE3-10E3-DAA76FB4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8ED1E9-A455-3DB6-DB0A-DB2724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205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   HAE </a:t>
            </a:r>
            <a:r>
              <a:rPr lang="en-US" sz="1800" dirty="0" err="1"/>
              <a:t>JäsentieDOT</a:t>
            </a:r>
            <a:r>
              <a:rPr lang="en-US" sz="1800" dirty="0"/>
              <a:t>  JÄSENTIETOJÄRJESTELMÄSTÄ </a:t>
            </a:r>
            <a:br>
              <a:rPr lang="en-US" sz="1800" dirty="0"/>
            </a:br>
            <a:r>
              <a:rPr lang="en-US" sz="1800" dirty="0"/>
              <a:t>   KATSELUOIKEUDET </a:t>
            </a:r>
            <a:r>
              <a:rPr lang="en-US" sz="1800" dirty="0" err="1"/>
              <a:t>saat</a:t>
            </a:r>
            <a:r>
              <a:rPr lang="en-US" sz="1800" dirty="0"/>
              <a:t>  KLUBIN SIHTEERILTÄ</a:t>
            </a:r>
            <a:br>
              <a:rPr lang="en-US" sz="1800" dirty="0"/>
            </a:br>
            <a:r>
              <a:rPr lang="en-US" sz="1800" dirty="0"/>
              <a:t>   </a:t>
            </a:r>
            <a:r>
              <a:rPr lang="en-US" sz="1800" dirty="0" err="1"/>
              <a:t>EDITOINTIOIKeUDET</a:t>
            </a:r>
            <a:r>
              <a:rPr lang="en-US" sz="1800" dirty="0"/>
              <a:t> ON </a:t>
            </a:r>
            <a:r>
              <a:rPr lang="en-US" sz="1800" dirty="0" err="1"/>
              <a:t>sihteerillä</a:t>
            </a:r>
            <a:br>
              <a:rPr lang="en-US" sz="1800" dirty="0"/>
            </a:br>
            <a:endParaRPr lang="en-US" sz="3200" dirty="0"/>
          </a:p>
        </p:txBody>
      </p:sp>
      <p:pic>
        <p:nvPicPr>
          <p:cNvPr id="7" name="Sisällön paikkamerkki 6" descr="Kuva, joka sisältää kohteen teksti, ohjelmisto, Verkkosivusto, Tietokonekuvake&#10;&#10;Kuvaus luotu automaattisesti">
            <a:extLst>
              <a:ext uri="{FF2B5EF4-FFF2-40B4-BE49-F238E27FC236}">
                <a16:creationId xmlns:a16="http://schemas.microsoft.com/office/drawing/2014/main" id="{2460B48D-6E4F-119A-F981-0F9AB66C0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66956"/>
            <a:ext cx="11506200" cy="31337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92600-74CA-9B92-6C52-9E80ADB9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730825E-B567-A755-6C4E-7090C6FE6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2A3FF676-96C1-6AC5-00A3-56B77A137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sp>
        <p:nvSpPr>
          <p:cNvPr id="2" name="Nuoli: Alas 1">
            <a:extLst>
              <a:ext uri="{FF2B5EF4-FFF2-40B4-BE49-F238E27FC236}">
                <a16:creationId xmlns:a16="http://schemas.microsoft.com/office/drawing/2014/main" id="{CF096A57-0C71-E5CA-7E68-81EE0980384A}"/>
              </a:ext>
            </a:extLst>
          </p:cNvPr>
          <p:cNvSpPr/>
          <p:nvPr/>
        </p:nvSpPr>
        <p:spPr>
          <a:xfrm>
            <a:off x="2725947" y="2075361"/>
            <a:ext cx="431320" cy="646782"/>
          </a:xfrm>
          <a:prstGeom prst="down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Alas 7">
            <a:extLst>
              <a:ext uri="{FF2B5EF4-FFF2-40B4-BE49-F238E27FC236}">
                <a16:creationId xmlns:a16="http://schemas.microsoft.com/office/drawing/2014/main" id="{512B27BD-7FE5-5F03-7501-26DD31372338}"/>
              </a:ext>
            </a:extLst>
          </p:cNvPr>
          <p:cNvSpPr/>
          <p:nvPr/>
        </p:nvSpPr>
        <p:spPr>
          <a:xfrm>
            <a:off x="3743864" y="2056152"/>
            <a:ext cx="431320" cy="685200"/>
          </a:xfrm>
          <a:prstGeom prst="down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CBBE-3CA5-17D9-7001-13636B0D0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819549-50D0-A98F-15F2-18DDD6E0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/>
              <a:t>Ri:n</a:t>
            </a:r>
            <a:r>
              <a:rPr lang="en-US" sz="3200" dirty="0"/>
              <a:t>  </a:t>
            </a:r>
            <a:r>
              <a:rPr lang="en-US" sz="3200" dirty="0" err="1"/>
              <a:t>klubin</a:t>
            </a:r>
            <a:r>
              <a:rPr lang="en-US" sz="3200" dirty="0"/>
              <a:t> JÄSENLASKU</a:t>
            </a:r>
          </a:p>
        </p:txBody>
      </p:sp>
      <p:pic>
        <p:nvPicPr>
          <p:cNvPr id="7" name="Sisällön paikkamerkki 6" descr="Kuva, joka sisältää kohteen teksti, kuvakaappaus, Fontti, Samansuuntainen&#10;&#10;Kuvaus luotu automaattisesti">
            <a:extLst>
              <a:ext uri="{FF2B5EF4-FFF2-40B4-BE49-F238E27FC236}">
                <a16:creationId xmlns:a16="http://schemas.microsoft.com/office/drawing/2014/main" id="{CDFDAABD-3185-9F2A-CB27-A09823C42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4" y="1559069"/>
            <a:ext cx="5774241" cy="55084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24AAC-0870-AFA0-06EC-D10B3702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1AC4988-37C9-2E3D-B559-62C656761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43DF17EE-34A5-C6F5-7E7C-E358972A5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sp>
        <p:nvSpPr>
          <p:cNvPr id="9" name="Nuoli: Oikea 8">
            <a:extLst>
              <a:ext uri="{FF2B5EF4-FFF2-40B4-BE49-F238E27FC236}">
                <a16:creationId xmlns:a16="http://schemas.microsoft.com/office/drawing/2014/main" id="{16633272-F430-7301-76AE-E22C42A7C69A}"/>
              </a:ext>
            </a:extLst>
          </p:cNvPr>
          <p:cNvSpPr/>
          <p:nvPr/>
        </p:nvSpPr>
        <p:spPr>
          <a:xfrm>
            <a:off x="381000" y="3737754"/>
            <a:ext cx="978408" cy="484632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 descr="Kuva, joka sisältää kohteen teksti, kuvakaappaus, Fontti, viiva&#10;&#10;Tekoälyn generoima sisältö voi olla virheellistä.">
            <a:extLst>
              <a:ext uri="{FF2B5EF4-FFF2-40B4-BE49-F238E27FC236}">
                <a16:creationId xmlns:a16="http://schemas.microsoft.com/office/drawing/2014/main" id="{0B23D542-0BFB-7971-0AD5-6BF4CE473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42" y="2083254"/>
            <a:ext cx="3614691" cy="149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75945-73CC-4C0E-3CEA-DC0B4852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0A52BD-CDFE-F8FE-073A-FAE214E5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LISÄTIETOA </a:t>
            </a:r>
            <a:r>
              <a:rPr lang="en-US" sz="2800" dirty="0" err="1"/>
              <a:t>ri:N</a:t>
            </a:r>
            <a:r>
              <a:rPr lang="en-US" sz="2800" dirty="0"/>
              <a:t> </a:t>
            </a:r>
            <a:r>
              <a:rPr lang="en-US" sz="2800" dirty="0" err="1"/>
              <a:t>LASKusta</a:t>
            </a:r>
            <a:r>
              <a:rPr lang="en-US" sz="2800" dirty="0"/>
              <a:t> JA USD KURSSI</a:t>
            </a:r>
          </a:p>
        </p:txBody>
      </p:sp>
      <p:pic>
        <p:nvPicPr>
          <p:cNvPr id="7" name="Sisällön paikkamerkki 6" descr="Kuva, joka sisältää kohteen teksti, vaate, Ihmisen kasvot, nainen&#10;&#10;Kuvaus luotu automaattisesti">
            <a:extLst>
              <a:ext uri="{FF2B5EF4-FFF2-40B4-BE49-F238E27FC236}">
                <a16:creationId xmlns:a16="http://schemas.microsoft.com/office/drawing/2014/main" id="{159784C7-F1E9-7F63-5E23-D2EFEDFF4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4" y="115570"/>
            <a:ext cx="3386526" cy="22752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3FF23-9F3A-3ABE-2F3E-9FE7DCE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BDAD177-6B86-F83D-9859-7C8DBB5B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9" name="Nuoli: Oikea 8">
            <a:extLst>
              <a:ext uri="{FF2B5EF4-FFF2-40B4-BE49-F238E27FC236}">
                <a16:creationId xmlns:a16="http://schemas.microsoft.com/office/drawing/2014/main" id="{6FA3FAC7-E136-ADFF-5BD3-9C7C18BE048B}"/>
              </a:ext>
            </a:extLst>
          </p:cNvPr>
          <p:cNvSpPr/>
          <p:nvPr/>
        </p:nvSpPr>
        <p:spPr>
          <a:xfrm>
            <a:off x="9544589" y="785004"/>
            <a:ext cx="582822" cy="276045"/>
          </a:xfrm>
          <a:prstGeom prst="rightArrow">
            <a:avLst/>
          </a:prstGeom>
          <a:solidFill>
            <a:srgbClr val="D918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334F0EE8-65A2-A0B0-BFCC-5C06D7E9D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8" y="2095499"/>
            <a:ext cx="7245449" cy="4330142"/>
          </a:xfrm>
          <a:prstGeom prst="rect">
            <a:avLst/>
          </a:prstGeom>
        </p:spPr>
      </p:pic>
      <p:sp>
        <p:nvSpPr>
          <p:cNvPr id="12" name="Nuoli: Oikea 11">
            <a:extLst>
              <a:ext uri="{FF2B5EF4-FFF2-40B4-BE49-F238E27FC236}">
                <a16:creationId xmlns:a16="http://schemas.microsoft.com/office/drawing/2014/main" id="{6E7E16C2-E338-5B0B-DD7D-C2BC9DC289EB}"/>
              </a:ext>
            </a:extLst>
          </p:cNvPr>
          <p:cNvSpPr/>
          <p:nvPr/>
        </p:nvSpPr>
        <p:spPr>
          <a:xfrm>
            <a:off x="672516" y="5213109"/>
            <a:ext cx="895707" cy="4054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3C575672-3EB6-C648-79C5-10A7C21E5D33}"/>
              </a:ext>
            </a:extLst>
          </p:cNvPr>
          <p:cNvSpPr/>
          <p:nvPr/>
        </p:nvSpPr>
        <p:spPr>
          <a:xfrm>
            <a:off x="672516" y="5618551"/>
            <a:ext cx="895707" cy="4054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kurssi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A141-66FF-350F-D285-BC974FA5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710679-16CD-E331-2608-21AE91D0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</a:t>
            </a:r>
            <a:r>
              <a:rPr lang="en-US" sz="1800" dirty="0"/>
              <a:t>Suomen ja </a:t>
            </a:r>
            <a:r>
              <a:rPr lang="en-US" sz="1800" dirty="0" err="1"/>
              <a:t>viron</a:t>
            </a:r>
            <a:r>
              <a:rPr lang="en-US" sz="1800" dirty="0"/>
              <a:t> </a:t>
            </a:r>
            <a:r>
              <a:rPr lang="en-US" sz="1800" dirty="0" err="1"/>
              <a:t>rotarypalvelun</a:t>
            </a:r>
            <a:r>
              <a:rPr lang="en-US" sz="1800" dirty="0"/>
              <a:t> ja </a:t>
            </a:r>
            <a:r>
              <a:rPr lang="en-US" sz="1800" dirty="0" err="1"/>
              <a:t>rotarypiirimme</a:t>
            </a:r>
            <a:r>
              <a:rPr lang="en-US" sz="1800" dirty="0"/>
              <a:t>  per capita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 err="1"/>
              <a:t>maksut</a:t>
            </a:r>
            <a:r>
              <a:rPr lang="en-US" sz="1800" dirty="0"/>
              <a:t> 2024-2025</a:t>
            </a:r>
            <a:br>
              <a:rPr lang="en-US" sz="18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  SVRP </a:t>
            </a:r>
            <a:r>
              <a:rPr lang="en-US" sz="1200" dirty="0" err="1"/>
              <a:t>laskuttaa</a:t>
            </a:r>
            <a:r>
              <a:rPr lang="en-US" sz="1200" dirty="0"/>
              <a:t> </a:t>
            </a:r>
            <a:r>
              <a:rPr lang="en-US" sz="1200" dirty="0" err="1"/>
              <a:t>klubia</a:t>
            </a:r>
            <a:r>
              <a:rPr lang="en-US" sz="1200" dirty="0"/>
              <a:t> </a:t>
            </a:r>
            <a:r>
              <a:rPr lang="en-US" sz="1200" dirty="0" err="1"/>
              <a:t>puolivuosittain</a:t>
            </a:r>
            <a:r>
              <a:rPr lang="en-US" sz="1200" dirty="0"/>
              <a:t> </a:t>
            </a:r>
            <a:br>
              <a:rPr lang="en-US" sz="1800" dirty="0"/>
            </a:br>
            <a:r>
              <a:rPr lang="en-US" sz="1800" dirty="0"/>
              <a:t>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FD43BD-FF1D-C686-A1E4-32E658B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CE23483-7720-EF3A-9FB8-56BB63F1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413FBB31-54BE-B43E-D9E8-AF3D1CF90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F6F14B-65B8-CE3A-C702-FA32E837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Rotarypalvelun jäsenmaksu        14,00 </a:t>
            </a:r>
          </a:p>
          <a:p>
            <a:pPr marL="0" indent="0">
              <a:buNone/>
            </a:pPr>
            <a:r>
              <a:rPr lang="fi-FI" dirty="0"/>
              <a:t>Piirin jäsenmaksu                        27,00</a:t>
            </a:r>
          </a:p>
          <a:p>
            <a:pPr marL="0" indent="0">
              <a:buNone/>
            </a:pPr>
            <a:r>
              <a:rPr lang="fi-FI" dirty="0"/>
              <a:t>Rotary Norden lehti                       8,00</a:t>
            </a:r>
          </a:p>
          <a:p>
            <a:pPr marL="0" indent="0">
              <a:buNone/>
            </a:pPr>
            <a:r>
              <a:rPr lang="fi-FI" dirty="0"/>
              <a:t>Rotarysäätiö </a:t>
            </a:r>
            <a:r>
              <a:rPr lang="fi-FI" dirty="0" err="1"/>
              <a:t>EndPolio</a:t>
            </a:r>
            <a:r>
              <a:rPr lang="fi-FI" dirty="0"/>
              <a:t>                  3,00</a:t>
            </a:r>
          </a:p>
          <a:p>
            <a:pPr marL="0" indent="0">
              <a:buNone/>
            </a:pPr>
            <a:r>
              <a:rPr lang="fi-FI" dirty="0"/>
              <a:t>Nuorisovaihto                                4,00</a:t>
            </a:r>
          </a:p>
          <a:p>
            <a:pPr marL="0" indent="0">
              <a:buNone/>
            </a:pPr>
            <a:r>
              <a:rPr lang="fi-FI" dirty="0"/>
              <a:t>TRF säätiön vuosirahasto             3,00</a:t>
            </a:r>
          </a:p>
          <a:p>
            <a:pPr marL="0" indent="0">
              <a:buNone/>
            </a:pPr>
            <a:r>
              <a:rPr lang="fi-FI" b="1" dirty="0"/>
              <a:t>Yhteensä                                    59,00 €  per </a:t>
            </a:r>
            <a:r>
              <a:rPr lang="fi-FI" b="1"/>
              <a:t>capita</a:t>
            </a:r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6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C8AD1-B369-7343-D2BA-490CD7FF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672435-D9F5-D1D8-255E-4B992981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2800" dirty="0" err="1">
                <a:solidFill>
                  <a:srgbClr val="16468F"/>
                </a:solidFill>
              </a:rPr>
              <a:t>Klubin</a:t>
            </a:r>
            <a:r>
              <a:rPr lang="en-US" sz="2800" dirty="0">
                <a:solidFill>
                  <a:srgbClr val="16468F"/>
                </a:solidFill>
              </a:rPr>
              <a:t> </a:t>
            </a:r>
            <a:r>
              <a:rPr lang="en-US" sz="2800" dirty="0" err="1">
                <a:solidFill>
                  <a:srgbClr val="16468F"/>
                </a:solidFill>
              </a:rPr>
              <a:t>taloussuunnitelma</a:t>
            </a:r>
            <a:br>
              <a:rPr lang="en-US" sz="2800" dirty="0">
                <a:solidFill>
                  <a:srgbClr val="16468F"/>
                </a:solidFill>
              </a:rPr>
            </a:br>
            <a:r>
              <a:rPr lang="en-US" sz="1200" dirty="0" err="1">
                <a:solidFill>
                  <a:srgbClr val="16468F"/>
                </a:solidFill>
              </a:rPr>
              <a:t>Tästä</a:t>
            </a:r>
            <a:r>
              <a:rPr lang="en-US" sz="1200" dirty="0">
                <a:solidFill>
                  <a:srgbClr val="16468F"/>
                </a:solidFill>
              </a:rPr>
              <a:t> </a:t>
            </a:r>
            <a:r>
              <a:rPr lang="en-US" sz="1200" dirty="0" err="1">
                <a:solidFill>
                  <a:srgbClr val="16468F"/>
                </a:solidFill>
              </a:rPr>
              <a:t>tiedot</a:t>
            </a:r>
            <a:r>
              <a:rPr lang="en-US" sz="1200" dirty="0">
                <a:solidFill>
                  <a:srgbClr val="16468F"/>
                </a:solidFill>
              </a:rPr>
              <a:t> </a:t>
            </a:r>
            <a:r>
              <a:rPr lang="en-US" sz="1200" dirty="0" err="1">
                <a:solidFill>
                  <a:srgbClr val="16468F"/>
                </a:solidFill>
              </a:rPr>
              <a:t>siirretään</a:t>
            </a:r>
            <a:r>
              <a:rPr lang="en-US" sz="1200" dirty="0">
                <a:solidFill>
                  <a:srgbClr val="16468F"/>
                </a:solidFill>
              </a:rPr>
              <a:t> RI:N rotary club </a:t>
            </a:r>
            <a:r>
              <a:rPr lang="en-US" sz="1200" dirty="0" err="1">
                <a:solidFill>
                  <a:srgbClr val="16468F"/>
                </a:solidFill>
              </a:rPr>
              <a:t>centraliin</a:t>
            </a:r>
            <a:r>
              <a:rPr lang="en-US" sz="1200" dirty="0">
                <a:solidFill>
                  <a:srgbClr val="16468F"/>
                </a:solidFill>
              </a:rPr>
              <a:t> -Tuleva </a:t>
            </a:r>
            <a:r>
              <a:rPr lang="en-US" sz="1200" dirty="0" err="1">
                <a:solidFill>
                  <a:srgbClr val="16468F"/>
                </a:solidFill>
              </a:rPr>
              <a:t>vuosi</a:t>
            </a:r>
            <a:endParaRPr lang="en-US" sz="2800" dirty="0">
              <a:solidFill>
                <a:srgbClr val="16468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68C976-3CD0-5DD2-6A19-6C21BD27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615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07F7443-6E9E-D4B9-47DA-E2022841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8" name="Sisällön paikkamerkki 7" descr="Kuva, joka sisältää kohteen teksti, numero, Samansuuntainen, dokumentti&#10;&#10;Kuvaus luotu automaattisesti">
            <a:extLst>
              <a:ext uri="{FF2B5EF4-FFF2-40B4-BE49-F238E27FC236}">
                <a16:creationId xmlns:a16="http://schemas.microsoft.com/office/drawing/2014/main" id="{A2708064-BC40-7300-1A77-16C57261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65" y="0"/>
            <a:ext cx="4177297" cy="68680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8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2F1AA864507499B1B6B38C52732EB" ma:contentTypeVersion="14" ma:contentTypeDescription="Create a new document." ma:contentTypeScope="" ma:versionID="5d2d230e967e648fbc7509bb2114c420">
  <xsd:schema xmlns:xsd="http://www.w3.org/2001/XMLSchema" xmlns:xs="http://www.w3.org/2001/XMLSchema" xmlns:p="http://schemas.microsoft.com/office/2006/metadata/properties" xmlns:ns3="070d9b2f-6d4e-42c1-99d4-71eb432d481c" targetNamespace="http://schemas.microsoft.com/office/2006/metadata/properties" ma:root="true" ma:fieldsID="a3b235ffc79fff4d4a75f56a9aa19aca" ns3:_="">
    <xsd:import namespace="070d9b2f-6d4e-42c1-99d4-71eb432d48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9b2f-6d4e-42c1-99d4-71eb432d4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DA760B-625A-4F50-85BD-ECF936E75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d9b2f-6d4e-42c1-99d4-71eb432d4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626DCC-A5BA-4397-B34E-111E6458F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8DB70-260D-4DD5-8BCB-969D1288C48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070d9b2f-6d4e-42c1-99d4-71eb432d481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Words>642</Words>
  <Application>Microsoft Office PowerPoint</Application>
  <PresentationFormat>Laajakuva</PresentationFormat>
  <Paragraphs>107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PowerPoint-esitys</vt:lpstr>
      <vt:lpstr>    avainalueita</vt:lpstr>
      <vt:lpstr>   avaintehtäviä </vt:lpstr>
      <vt:lpstr>                    KLUBIN VUOSIKELLO</vt:lpstr>
      <vt:lpstr>   HAE JäsentieDOT  JÄSENTIETOJÄRJESTELMÄSTÄ     KATSELUOIKEUDET saat  KLUBIN SIHTEERILTÄ    EDITOINTIOIKeUDET ON sihteerillä </vt:lpstr>
      <vt:lpstr>Ri:n  klubin JÄSENLASKU</vt:lpstr>
      <vt:lpstr>LISÄTIETOA ri:N LASKusta JA USD KURSSI</vt:lpstr>
      <vt:lpstr> Suomen ja viron rotarypalvelun ja rotarypiirimme  per capita   maksut 2024-2025     SVRP laskuttaa klubia puolivuosittain     </vt:lpstr>
      <vt:lpstr>Klubin taloussuunnitelma Tästä tiedot siirretään RI:N rotary club centraliin -Tuleva vuosi</vt:lpstr>
      <vt:lpstr>MERKITSE Klubin tavoitteet  ROTARY CLUB CENTRALIIN</vt:lpstr>
      <vt:lpstr>RI:N KOULUTUS  RI:n learning centerin klubin rahastonhoitajan kurssi</vt:lpstr>
      <vt:lpstr>      Oppaita ja ohjeita</vt:lpstr>
      <vt:lpstr>      Rotarysäätiön varat</vt:lpstr>
      <vt:lpstr>       Klubin varainhankintaA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Osmo Siira</cp:lastModifiedBy>
  <cp:revision>202</cp:revision>
  <cp:lastPrinted>2019-12-04T20:41:25Z</cp:lastPrinted>
  <dcterms:created xsi:type="dcterms:W3CDTF">2019-11-18T03:22:22Z</dcterms:created>
  <dcterms:modified xsi:type="dcterms:W3CDTF">2025-03-02T07:51:20Z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ContentTypeId">
    <vt:lpwstr>0x0101008792F1AA864507499B1B6B38C52732EB</vt:lpwstr>
  </property>
</Properties>
</file>