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42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54" r:id="rId11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6" autoAdjust="0"/>
    <p:restoredTop sz="72162" autoAdjust="0"/>
  </p:normalViewPr>
  <p:slideViewPr>
    <p:cSldViewPr snapToGrid="0">
      <p:cViewPr varScale="1">
        <p:scale>
          <a:sx n="72" d="100"/>
          <a:sy n="72" d="100"/>
        </p:scale>
        <p:origin x="207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B074FF-853B-43BB-A1BC-FE133D6223E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A751B1-3F5C-4A5E-A9EF-F6A0ABF98019}">
      <dgm:prSet/>
      <dgm:spPr/>
      <dgm:t>
        <a:bodyPr/>
        <a:lstStyle/>
        <a:p>
          <a:r>
            <a:rPr lang="fi-FI"/>
            <a:t>Rotary Internationalille</a:t>
          </a:r>
          <a:endParaRPr lang="en-US"/>
        </a:p>
      </dgm:t>
    </dgm:pt>
    <dgm:pt modelId="{716E6B8F-E910-4624-A050-EF8C5BDC0A8B}" type="parTrans" cxnId="{3529FE4C-5CAA-4C20-B4A5-0513A65F5F84}">
      <dgm:prSet/>
      <dgm:spPr/>
      <dgm:t>
        <a:bodyPr/>
        <a:lstStyle/>
        <a:p>
          <a:endParaRPr lang="en-US"/>
        </a:p>
      </dgm:t>
    </dgm:pt>
    <dgm:pt modelId="{B5E317B5-AB00-428F-BA25-96D7F65F89B6}" type="sibTrans" cxnId="{3529FE4C-5CAA-4C20-B4A5-0513A65F5F84}">
      <dgm:prSet/>
      <dgm:spPr/>
      <dgm:t>
        <a:bodyPr/>
        <a:lstStyle/>
        <a:p>
          <a:endParaRPr lang="en-US"/>
        </a:p>
      </dgm:t>
    </dgm:pt>
    <dgm:pt modelId="{C1EA46B0-6D35-4E5E-8AB1-D6454F249828}">
      <dgm:prSet/>
      <dgm:spPr/>
      <dgm:t>
        <a:bodyPr/>
        <a:lstStyle/>
        <a:p>
          <a:r>
            <a:rPr lang="fi-FI"/>
            <a:t>Muutokset jäsentiedoissa puolivuosittain</a:t>
          </a:r>
          <a:endParaRPr lang="en-US"/>
        </a:p>
      </dgm:t>
    </dgm:pt>
    <dgm:pt modelId="{A8FCD104-D853-4F93-9B5B-74C62F52EA2D}" type="parTrans" cxnId="{C9763A13-BD22-46D0-B2F9-B7A6E3D4C296}">
      <dgm:prSet/>
      <dgm:spPr/>
      <dgm:t>
        <a:bodyPr/>
        <a:lstStyle/>
        <a:p>
          <a:endParaRPr lang="en-US"/>
        </a:p>
      </dgm:t>
    </dgm:pt>
    <dgm:pt modelId="{CBF6D223-6D1C-4A24-A001-7D5A0D445332}" type="sibTrans" cxnId="{C9763A13-BD22-46D0-B2F9-B7A6E3D4C296}">
      <dgm:prSet/>
      <dgm:spPr/>
      <dgm:t>
        <a:bodyPr/>
        <a:lstStyle/>
        <a:p>
          <a:endParaRPr lang="en-US"/>
        </a:p>
      </dgm:t>
    </dgm:pt>
    <dgm:pt modelId="{229B88E2-C35E-4D2D-B4EA-3E19162390AB}">
      <dgm:prSet/>
      <dgm:spPr/>
      <dgm:t>
        <a:bodyPr/>
        <a:lstStyle/>
        <a:p>
          <a:r>
            <a:rPr lang="fi-FI"/>
            <a:t>Uudet ja eronneet jäsenet (30 pävän kuluessa)</a:t>
          </a:r>
          <a:endParaRPr lang="en-US"/>
        </a:p>
      </dgm:t>
    </dgm:pt>
    <dgm:pt modelId="{C94AB3CC-1962-434D-9D6D-B230D139861C}" type="parTrans" cxnId="{6C40CF9E-7BFF-4A83-A509-FD44D297ED7F}">
      <dgm:prSet/>
      <dgm:spPr/>
      <dgm:t>
        <a:bodyPr/>
        <a:lstStyle/>
        <a:p>
          <a:endParaRPr lang="en-US"/>
        </a:p>
      </dgm:t>
    </dgm:pt>
    <dgm:pt modelId="{02B7E794-CAAB-4D27-977E-D175B5714D75}" type="sibTrans" cxnId="{6C40CF9E-7BFF-4A83-A509-FD44D297ED7F}">
      <dgm:prSet/>
      <dgm:spPr/>
      <dgm:t>
        <a:bodyPr/>
        <a:lstStyle/>
        <a:p>
          <a:endParaRPr lang="en-US"/>
        </a:p>
      </dgm:t>
    </dgm:pt>
    <dgm:pt modelId="{E1EC01E9-A423-4E4C-A337-B31F69B7B3D7}">
      <dgm:prSet/>
      <dgm:spPr/>
      <dgm:t>
        <a:bodyPr/>
        <a:lstStyle/>
        <a:p>
          <a:r>
            <a:rPr lang="fi-FI"/>
            <a:t>Seuraavan vuoden uudet virkailijat (helmikuun alku)</a:t>
          </a:r>
          <a:endParaRPr lang="en-US"/>
        </a:p>
      </dgm:t>
    </dgm:pt>
    <dgm:pt modelId="{2DF4DE12-9DF0-4300-B624-1DC0EA0359D9}" type="parTrans" cxnId="{470C4E4F-729C-446E-BE07-D2290F5304C8}">
      <dgm:prSet/>
      <dgm:spPr/>
      <dgm:t>
        <a:bodyPr/>
        <a:lstStyle/>
        <a:p>
          <a:endParaRPr lang="en-US"/>
        </a:p>
      </dgm:t>
    </dgm:pt>
    <dgm:pt modelId="{3A3565BA-F94C-4938-BEC5-A69261452E7A}" type="sibTrans" cxnId="{470C4E4F-729C-446E-BE07-D2290F5304C8}">
      <dgm:prSet/>
      <dgm:spPr/>
      <dgm:t>
        <a:bodyPr/>
        <a:lstStyle/>
        <a:p>
          <a:endParaRPr lang="en-US"/>
        </a:p>
      </dgm:t>
    </dgm:pt>
    <dgm:pt modelId="{77364EF1-4917-4196-BAC6-5F61D131571A}">
      <dgm:prSet/>
      <dgm:spPr/>
      <dgm:t>
        <a:bodyPr/>
        <a:lstStyle/>
        <a:p>
          <a:r>
            <a:rPr lang="fi-FI"/>
            <a:t>Rotarysäätiön varojen käyttö (jos on saatu avustus)</a:t>
          </a:r>
          <a:endParaRPr lang="en-US"/>
        </a:p>
      </dgm:t>
    </dgm:pt>
    <dgm:pt modelId="{351491F0-FC7B-42F5-9F50-EF6F136A4552}" type="parTrans" cxnId="{5EF79788-A5F8-434C-B015-E6E9A11DE038}">
      <dgm:prSet/>
      <dgm:spPr/>
      <dgm:t>
        <a:bodyPr/>
        <a:lstStyle/>
        <a:p>
          <a:endParaRPr lang="en-US"/>
        </a:p>
      </dgm:t>
    </dgm:pt>
    <dgm:pt modelId="{0EBBE3B7-04BC-4373-9A6B-EF69AF8548EF}" type="sibTrans" cxnId="{5EF79788-A5F8-434C-B015-E6E9A11DE038}">
      <dgm:prSet/>
      <dgm:spPr/>
      <dgm:t>
        <a:bodyPr/>
        <a:lstStyle/>
        <a:p>
          <a:endParaRPr lang="en-US"/>
        </a:p>
      </dgm:t>
    </dgm:pt>
    <dgm:pt modelId="{DF0758C3-E4C5-44FA-9B20-A7248C0C75B3}">
      <dgm:prSet/>
      <dgm:spPr/>
      <dgm:t>
        <a:bodyPr/>
        <a:lstStyle/>
        <a:p>
          <a:r>
            <a:rPr lang="fi-FI"/>
            <a:t>Piirille</a:t>
          </a:r>
          <a:endParaRPr lang="en-US"/>
        </a:p>
      </dgm:t>
    </dgm:pt>
    <dgm:pt modelId="{DA3177B4-A469-4533-B1F7-319B5702F4D1}" type="parTrans" cxnId="{EEFB6FC5-2B3F-4CB3-A667-34C4E7ED15B8}">
      <dgm:prSet/>
      <dgm:spPr/>
      <dgm:t>
        <a:bodyPr/>
        <a:lstStyle/>
        <a:p>
          <a:endParaRPr lang="en-US"/>
        </a:p>
      </dgm:t>
    </dgm:pt>
    <dgm:pt modelId="{B988C0B4-2667-430C-B771-4C81D0070D3F}" type="sibTrans" cxnId="{EEFB6FC5-2B3F-4CB3-A667-34C4E7ED15B8}">
      <dgm:prSet/>
      <dgm:spPr/>
      <dgm:t>
        <a:bodyPr/>
        <a:lstStyle/>
        <a:p>
          <a:endParaRPr lang="en-US"/>
        </a:p>
      </dgm:t>
    </dgm:pt>
    <dgm:pt modelId="{D402816F-49C0-42A4-A07A-EFCD6D388B89}">
      <dgm:prSet/>
      <dgm:spPr/>
      <dgm:t>
        <a:bodyPr/>
        <a:lstStyle/>
        <a:p>
          <a:r>
            <a:rPr lang="fi-FI" dirty="0"/>
            <a:t>Klubin tavoitteet</a:t>
          </a:r>
          <a:endParaRPr lang="en-US" dirty="0"/>
        </a:p>
      </dgm:t>
    </dgm:pt>
    <dgm:pt modelId="{A12BACE0-C68D-4CE3-9C72-0C1A80907BE9}" type="parTrans" cxnId="{CD9A4391-CD4E-44C5-8D0E-F0466A6D2319}">
      <dgm:prSet/>
      <dgm:spPr/>
      <dgm:t>
        <a:bodyPr/>
        <a:lstStyle/>
        <a:p>
          <a:endParaRPr lang="en-US"/>
        </a:p>
      </dgm:t>
    </dgm:pt>
    <dgm:pt modelId="{DD92BC48-1A92-4EEC-A964-CE5237F7895D}" type="sibTrans" cxnId="{CD9A4391-CD4E-44C5-8D0E-F0466A6D2319}">
      <dgm:prSet/>
      <dgm:spPr/>
      <dgm:t>
        <a:bodyPr/>
        <a:lstStyle/>
        <a:p>
          <a:endParaRPr lang="en-US"/>
        </a:p>
      </dgm:t>
    </dgm:pt>
    <dgm:pt modelId="{1D688C3D-D2B2-410B-A073-AF7975353B04}">
      <dgm:prSet/>
      <dgm:spPr/>
      <dgm:t>
        <a:bodyPr/>
        <a:lstStyle/>
        <a:p>
          <a:r>
            <a:rPr lang="fi-FI"/>
            <a:t>Jäsenyystavoitteet</a:t>
          </a:r>
          <a:endParaRPr lang="en-US"/>
        </a:p>
      </dgm:t>
    </dgm:pt>
    <dgm:pt modelId="{C0EF56A0-4E9D-4CFA-B167-04404538DB5F}" type="parTrans" cxnId="{5467A7DF-FBC3-4A10-ABE6-A3F854056110}">
      <dgm:prSet/>
      <dgm:spPr/>
      <dgm:t>
        <a:bodyPr/>
        <a:lstStyle/>
        <a:p>
          <a:endParaRPr lang="en-US"/>
        </a:p>
      </dgm:t>
    </dgm:pt>
    <dgm:pt modelId="{9240B45F-3741-418F-A834-F7D0DE1D0423}" type="sibTrans" cxnId="{5467A7DF-FBC3-4A10-ABE6-A3F854056110}">
      <dgm:prSet/>
      <dgm:spPr/>
      <dgm:t>
        <a:bodyPr/>
        <a:lstStyle/>
        <a:p>
          <a:endParaRPr lang="en-US"/>
        </a:p>
      </dgm:t>
    </dgm:pt>
    <dgm:pt modelId="{A92187D5-2E07-4117-8EE0-C188F14A4B54}" type="pres">
      <dgm:prSet presAssocID="{19B074FF-853B-43BB-A1BC-FE133D6223E7}" presName="linear" presStyleCnt="0">
        <dgm:presLayoutVars>
          <dgm:dir/>
          <dgm:animLvl val="lvl"/>
          <dgm:resizeHandles val="exact"/>
        </dgm:presLayoutVars>
      </dgm:prSet>
      <dgm:spPr/>
    </dgm:pt>
    <dgm:pt modelId="{5C691A1D-541C-4B44-94E7-2D2D9BE38CCC}" type="pres">
      <dgm:prSet presAssocID="{F4A751B1-3F5C-4A5E-A9EF-F6A0ABF98019}" presName="parentLin" presStyleCnt="0"/>
      <dgm:spPr/>
    </dgm:pt>
    <dgm:pt modelId="{639ECC47-3ACA-40AA-86EA-E6317A0AC449}" type="pres">
      <dgm:prSet presAssocID="{F4A751B1-3F5C-4A5E-A9EF-F6A0ABF98019}" presName="parentLeftMargin" presStyleLbl="node1" presStyleIdx="0" presStyleCnt="2"/>
      <dgm:spPr/>
    </dgm:pt>
    <dgm:pt modelId="{73C4B630-4C88-4929-B70F-73D166B3881C}" type="pres">
      <dgm:prSet presAssocID="{F4A751B1-3F5C-4A5E-A9EF-F6A0ABF980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4ACFF2A-D7E5-4963-9CB9-40399DF9F270}" type="pres">
      <dgm:prSet presAssocID="{F4A751B1-3F5C-4A5E-A9EF-F6A0ABF98019}" presName="negativeSpace" presStyleCnt="0"/>
      <dgm:spPr/>
    </dgm:pt>
    <dgm:pt modelId="{F8E66DA9-C80A-4E14-98B2-7D6300C3462B}" type="pres">
      <dgm:prSet presAssocID="{F4A751B1-3F5C-4A5E-A9EF-F6A0ABF98019}" presName="childText" presStyleLbl="conFgAcc1" presStyleIdx="0" presStyleCnt="2">
        <dgm:presLayoutVars>
          <dgm:bulletEnabled val="1"/>
        </dgm:presLayoutVars>
      </dgm:prSet>
      <dgm:spPr/>
    </dgm:pt>
    <dgm:pt modelId="{EF08F5C0-613A-4CFA-8300-EA6865785069}" type="pres">
      <dgm:prSet presAssocID="{B5E317B5-AB00-428F-BA25-96D7F65F89B6}" presName="spaceBetweenRectangles" presStyleCnt="0"/>
      <dgm:spPr/>
    </dgm:pt>
    <dgm:pt modelId="{1749BC27-5241-4773-AEAD-3D87830BC87F}" type="pres">
      <dgm:prSet presAssocID="{DF0758C3-E4C5-44FA-9B20-A7248C0C75B3}" presName="parentLin" presStyleCnt="0"/>
      <dgm:spPr/>
    </dgm:pt>
    <dgm:pt modelId="{00BD2904-A5E7-435A-9765-1DBA1991CAF6}" type="pres">
      <dgm:prSet presAssocID="{DF0758C3-E4C5-44FA-9B20-A7248C0C75B3}" presName="parentLeftMargin" presStyleLbl="node1" presStyleIdx="0" presStyleCnt="2"/>
      <dgm:spPr/>
    </dgm:pt>
    <dgm:pt modelId="{18EA779B-6C7F-4E1F-B14F-FC4E20434226}" type="pres">
      <dgm:prSet presAssocID="{DF0758C3-E4C5-44FA-9B20-A7248C0C75B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8470DA4-48F8-4496-9A38-CA069C1CC3BD}" type="pres">
      <dgm:prSet presAssocID="{DF0758C3-E4C5-44FA-9B20-A7248C0C75B3}" presName="negativeSpace" presStyleCnt="0"/>
      <dgm:spPr/>
    </dgm:pt>
    <dgm:pt modelId="{2C408552-7A46-4BF9-B113-FF527E55D476}" type="pres">
      <dgm:prSet presAssocID="{DF0758C3-E4C5-44FA-9B20-A7248C0C75B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7812004-4CB8-4CFB-9B2E-287049C49891}" type="presOf" srcId="{F4A751B1-3F5C-4A5E-A9EF-F6A0ABF98019}" destId="{73C4B630-4C88-4929-B70F-73D166B3881C}" srcOrd="1" destOrd="0" presId="urn:microsoft.com/office/officeart/2005/8/layout/list1"/>
    <dgm:cxn modelId="{C9763A13-BD22-46D0-B2F9-B7A6E3D4C296}" srcId="{F4A751B1-3F5C-4A5E-A9EF-F6A0ABF98019}" destId="{C1EA46B0-6D35-4E5E-8AB1-D6454F249828}" srcOrd="0" destOrd="0" parTransId="{A8FCD104-D853-4F93-9B5B-74C62F52EA2D}" sibTransId="{CBF6D223-6D1C-4A24-A001-7D5A0D445332}"/>
    <dgm:cxn modelId="{421D2625-14CF-45AF-819E-3F05679C1DA8}" type="presOf" srcId="{1D688C3D-D2B2-410B-A073-AF7975353B04}" destId="{2C408552-7A46-4BF9-B113-FF527E55D476}" srcOrd="0" destOrd="1" presId="urn:microsoft.com/office/officeart/2005/8/layout/list1"/>
    <dgm:cxn modelId="{39D3A22D-2B41-45E0-B23F-0002B9B7C042}" type="presOf" srcId="{C1EA46B0-6D35-4E5E-8AB1-D6454F249828}" destId="{F8E66DA9-C80A-4E14-98B2-7D6300C3462B}" srcOrd="0" destOrd="0" presId="urn:microsoft.com/office/officeart/2005/8/layout/list1"/>
    <dgm:cxn modelId="{EE9F683B-0B8C-49F4-AD0B-10414076E056}" type="presOf" srcId="{F4A751B1-3F5C-4A5E-A9EF-F6A0ABF98019}" destId="{639ECC47-3ACA-40AA-86EA-E6317A0AC449}" srcOrd="0" destOrd="0" presId="urn:microsoft.com/office/officeart/2005/8/layout/list1"/>
    <dgm:cxn modelId="{86487C47-15FE-4A2A-8189-869533792E6A}" type="presOf" srcId="{229B88E2-C35E-4D2D-B4EA-3E19162390AB}" destId="{F8E66DA9-C80A-4E14-98B2-7D6300C3462B}" srcOrd="0" destOrd="1" presId="urn:microsoft.com/office/officeart/2005/8/layout/list1"/>
    <dgm:cxn modelId="{3529FE4C-5CAA-4C20-B4A5-0513A65F5F84}" srcId="{19B074FF-853B-43BB-A1BC-FE133D6223E7}" destId="{F4A751B1-3F5C-4A5E-A9EF-F6A0ABF98019}" srcOrd="0" destOrd="0" parTransId="{716E6B8F-E910-4624-A050-EF8C5BDC0A8B}" sibTransId="{B5E317B5-AB00-428F-BA25-96D7F65F89B6}"/>
    <dgm:cxn modelId="{4AD6D54D-1924-47EB-B5C5-F1581E45E823}" type="presOf" srcId="{DF0758C3-E4C5-44FA-9B20-A7248C0C75B3}" destId="{18EA779B-6C7F-4E1F-B14F-FC4E20434226}" srcOrd="1" destOrd="0" presId="urn:microsoft.com/office/officeart/2005/8/layout/list1"/>
    <dgm:cxn modelId="{470C4E4F-729C-446E-BE07-D2290F5304C8}" srcId="{F4A751B1-3F5C-4A5E-A9EF-F6A0ABF98019}" destId="{E1EC01E9-A423-4E4C-A337-B31F69B7B3D7}" srcOrd="2" destOrd="0" parTransId="{2DF4DE12-9DF0-4300-B624-1DC0EA0359D9}" sibTransId="{3A3565BA-F94C-4938-BEC5-A69261452E7A}"/>
    <dgm:cxn modelId="{7D01827B-D7D7-4F40-BB96-12C18CB4E262}" type="presOf" srcId="{DF0758C3-E4C5-44FA-9B20-A7248C0C75B3}" destId="{00BD2904-A5E7-435A-9765-1DBA1991CAF6}" srcOrd="0" destOrd="0" presId="urn:microsoft.com/office/officeart/2005/8/layout/list1"/>
    <dgm:cxn modelId="{5EF79788-A5F8-434C-B015-E6E9A11DE038}" srcId="{F4A751B1-3F5C-4A5E-A9EF-F6A0ABF98019}" destId="{77364EF1-4917-4196-BAC6-5F61D131571A}" srcOrd="3" destOrd="0" parTransId="{351491F0-FC7B-42F5-9F50-EF6F136A4552}" sibTransId="{0EBBE3B7-04BC-4373-9A6B-EF69AF8548EF}"/>
    <dgm:cxn modelId="{CD9A4391-CD4E-44C5-8D0E-F0466A6D2319}" srcId="{DF0758C3-E4C5-44FA-9B20-A7248C0C75B3}" destId="{D402816F-49C0-42A4-A07A-EFCD6D388B89}" srcOrd="0" destOrd="0" parTransId="{A12BACE0-C68D-4CE3-9C72-0C1A80907BE9}" sibTransId="{DD92BC48-1A92-4EEC-A964-CE5237F7895D}"/>
    <dgm:cxn modelId="{6DF29893-3F05-4F57-BA18-662F290652E3}" type="presOf" srcId="{77364EF1-4917-4196-BAC6-5F61D131571A}" destId="{F8E66DA9-C80A-4E14-98B2-7D6300C3462B}" srcOrd="0" destOrd="3" presId="urn:microsoft.com/office/officeart/2005/8/layout/list1"/>
    <dgm:cxn modelId="{2C472795-1735-4048-B9E8-E192B297A9A0}" type="presOf" srcId="{D402816F-49C0-42A4-A07A-EFCD6D388B89}" destId="{2C408552-7A46-4BF9-B113-FF527E55D476}" srcOrd="0" destOrd="0" presId="urn:microsoft.com/office/officeart/2005/8/layout/list1"/>
    <dgm:cxn modelId="{6C40CF9E-7BFF-4A83-A509-FD44D297ED7F}" srcId="{F4A751B1-3F5C-4A5E-A9EF-F6A0ABF98019}" destId="{229B88E2-C35E-4D2D-B4EA-3E19162390AB}" srcOrd="1" destOrd="0" parTransId="{C94AB3CC-1962-434D-9D6D-B230D139861C}" sibTransId="{02B7E794-CAAB-4D27-977E-D175B5714D75}"/>
    <dgm:cxn modelId="{04A10EA8-DEA5-4258-9E40-F0910E952756}" type="presOf" srcId="{19B074FF-853B-43BB-A1BC-FE133D6223E7}" destId="{A92187D5-2E07-4117-8EE0-C188F14A4B54}" srcOrd="0" destOrd="0" presId="urn:microsoft.com/office/officeart/2005/8/layout/list1"/>
    <dgm:cxn modelId="{21CB4FC0-B998-41B9-9618-9E1A0F847E06}" type="presOf" srcId="{E1EC01E9-A423-4E4C-A337-B31F69B7B3D7}" destId="{F8E66DA9-C80A-4E14-98B2-7D6300C3462B}" srcOrd="0" destOrd="2" presId="urn:microsoft.com/office/officeart/2005/8/layout/list1"/>
    <dgm:cxn modelId="{EEFB6FC5-2B3F-4CB3-A667-34C4E7ED15B8}" srcId="{19B074FF-853B-43BB-A1BC-FE133D6223E7}" destId="{DF0758C3-E4C5-44FA-9B20-A7248C0C75B3}" srcOrd="1" destOrd="0" parTransId="{DA3177B4-A469-4533-B1F7-319B5702F4D1}" sibTransId="{B988C0B4-2667-430C-B771-4C81D0070D3F}"/>
    <dgm:cxn modelId="{5467A7DF-FBC3-4A10-ABE6-A3F854056110}" srcId="{DF0758C3-E4C5-44FA-9B20-A7248C0C75B3}" destId="{1D688C3D-D2B2-410B-A073-AF7975353B04}" srcOrd="1" destOrd="0" parTransId="{C0EF56A0-4E9D-4CFA-B167-04404538DB5F}" sibTransId="{9240B45F-3741-418F-A834-F7D0DE1D0423}"/>
    <dgm:cxn modelId="{97FE0F80-5C65-41E8-A75D-513ACD240A16}" type="presParOf" srcId="{A92187D5-2E07-4117-8EE0-C188F14A4B54}" destId="{5C691A1D-541C-4B44-94E7-2D2D9BE38CCC}" srcOrd="0" destOrd="0" presId="urn:microsoft.com/office/officeart/2005/8/layout/list1"/>
    <dgm:cxn modelId="{2CA077A5-2394-4D08-A044-AF53F7F2913D}" type="presParOf" srcId="{5C691A1D-541C-4B44-94E7-2D2D9BE38CCC}" destId="{639ECC47-3ACA-40AA-86EA-E6317A0AC449}" srcOrd="0" destOrd="0" presId="urn:microsoft.com/office/officeart/2005/8/layout/list1"/>
    <dgm:cxn modelId="{AB6AB74E-B3DB-447A-8F8D-735284406151}" type="presParOf" srcId="{5C691A1D-541C-4B44-94E7-2D2D9BE38CCC}" destId="{73C4B630-4C88-4929-B70F-73D166B3881C}" srcOrd="1" destOrd="0" presId="urn:microsoft.com/office/officeart/2005/8/layout/list1"/>
    <dgm:cxn modelId="{7D19D9AF-C9D2-4578-A753-2CDC2258D14A}" type="presParOf" srcId="{A92187D5-2E07-4117-8EE0-C188F14A4B54}" destId="{E4ACFF2A-D7E5-4963-9CB9-40399DF9F270}" srcOrd="1" destOrd="0" presId="urn:microsoft.com/office/officeart/2005/8/layout/list1"/>
    <dgm:cxn modelId="{616BDCBF-D3B0-491C-9CCA-ADC63F48DE60}" type="presParOf" srcId="{A92187D5-2E07-4117-8EE0-C188F14A4B54}" destId="{F8E66DA9-C80A-4E14-98B2-7D6300C3462B}" srcOrd="2" destOrd="0" presId="urn:microsoft.com/office/officeart/2005/8/layout/list1"/>
    <dgm:cxn modelId="{8382A7D5-8285-4C59-8BE9-4E5BEA752F65}" type="presParOf" srcId="{A92187D5-2E07-4117-8EE0-C188F14A4B54}" destId="{EF08F5C0-613A-4CFA-8300-EA6865785069}" srcOrd="3" destOrd="0" presId="urn:microsoft.com/office/officeart/2005/8/layout/list1"/>
    <dgm:cxn modelId="{EB6551AB-8A0D-431E-9677-8830932F9879}" type="presParOf" srcId="{A92187D5-2E07-4117-8EE0-C188F14A4B54}" destId="{1749BC27-5241-4773-AEAD-3D87830BC87F}" srcOrd="4" destOrd="0" presId="urn:microsoft.com/office/officeart/2005/8/layout/list1"/>
    <dgm:cxn modelId="{A770C748-2A2E-4089-BE36-417A72654DB5}" type="presParOf" srcId="{1749BC27-5241-4773-AEAD-3D87830BC87F}" destId="{00BD2904-A5E7-435A-9765-1DBA1991CAF6}" srcOrd="0" destOrd="0" presId="urn:microsoft.com/office/officeart/2005/8/layout/list1"/>
    <dgm:cxn modelId="{14AF3327-88CD-428A-9C93-FAFB63820D2E}" type="presParOf" srcId="{1749BC27-5241-4773-AEAD-3D87830BC87F}" destId="{18EA779B-6C7F-4E1F-B14F-FC4E20434226}" srcOrd="1" destOrd="0" presId="urn:microsoft.com/office/officeart/2005/8/layout/list1"/>
    <dgm:cxn modelId="{9D513403-A007-4A77-B217-680E0DE6D819}" type="presParOf" srcId="{A92187D5-2E07-4117-8EE0-C188F14A4B54}" destId="{A8470DA4-48F8-4496-9A38-CA069C1CC3BD}" srcOrd="5" destOrd="0" presId="urn:microsoft.com/office/officeart/2005/8/layout/list1"/>
    <dgm:cxn modelId="{F66939F8-15C4-458B-BF1E-8362EB1DAD81}" type="presParOf" srcId="{A92187D5-2E07-4117-8EE0-C188F14A4B54}" destId="{2C408552-7A46-4BF9-B113-FF527E55D47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66DA9-C80A-4E14-98B2-7D6300C3462B}">
      <dsp:nvSpPr>
        <dsp:cNvPr id="0" name=""/>
        <dsp:cNvSpPr/>
      </dsp:nvSpPr>
      <dsp:spPr>
        <a:xfrm>
          <a:off x="0" y="392881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/>
            <a:t>Muutokset jäsentiedoissa puolivuosittain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/>
            <a:t>Uudet ja eronneet jäsenet (30 pävän kuluessa)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/>
            <a:t>Seuraavan vuoden uudet virkailijat (helmikuun alku)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/>
            <a:t>Rotarysäätiön varojen käyttö (jos on saatu avustus)</a:t>
          </a:r>
          <a:endParaRPr lang="en-US" sz="2300" kern="1200"/>
        </a:p>
      </dsp:txBody>
      <dsp:txXfrm>
        <a:off x="0" y="392881"/>
        <a:ext cx="10515600" cy="2101050"/>
      </dsp:txXfrm>
    </dsp:sp>
    <dsp:sp modelId="{73C4B630-4C88-4929-B70F-73D166B3881C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Rotary Internationalille</a:t>
          </a:r>
          <a:endParaRPr lang="en-US" sz="2300" kern="1200"/>
        </a:p>
      </dsp:txBody>
      <dsp:txXfrm>
        <a:off x="558924" y="86545"/>
        <a:ext cx="7294632" cy="612672"/>
      </dsp:txXfrm>
    </dsp:sp>
    <dsp:sp modelId="{2C408552-7A46-4BF9-B113-FF527E55D476}">
      <dsp:nvSpPr>
        <dsp:cNvPr id="0" name=""/>
        <dsp:cNvSpPr/>
      </dsp:nvSpPr>
      <dsp:spPr>
        <a:xfrm>
          <a:off x="0" y="295761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 dirty="0"/>
            <a:t>Klubin tavoitteet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/>
            <a:t>Jäsenyystavoitteet</a:t>
          </a:r>
          <a:endParaRPr lang="en-US" sz="2300" kern="1200"/>
        </a:p>
      </dsp:txBody>
      <dsp:txXfrm>
        <a:off x="0" y="2957611"/>
        <a:ext cx="10515600" cy="1340325"/>
      </dsp:txXfrm>
    </dsp:sp>
    <dsp:sp modelId="{18EA779B-6C7F-4E1F-B14F-FC4E20434226}">
      <dsp:nvSpPr>
        <dsp:cNvPr id="0" name=""/>
        <dsp:cNvSpPr/>
      </dsp:nvSpPr>
      <dsp:spPr>
        <a:xfrm>
          <a:off x="525780" y="2618131"/>
          <a:ext cx="73609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Piirille</a:t>
          </a:r>
          <a:endParaRPr lang="en-US" sz="2300" kern="1200"/>
        </a:p>
      </dsp:txBody>
      <dsp:txXfrm>
        <a:off x="558924" y="2651275"/>
        <a:ext cx="729463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8" cy="513508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r">
              <a:defRPr sz="1300"/>
            </a:lvl1pPr>
          </a:lstStyle>
          <a:p>
            <a:fld id="{8ABADB93-694C-45F3-A1FA-01F21425625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0" tIns="49535" rIns="99070" bIns="495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70" tIns="49535" rIns="99070" bIns="4953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8" cy="513507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r">
              <a:defRPr sz="1300"/>
            </a:lvl1pPr>
          </a:lstStyle>
          <a:p>
            <a:fld id="{653A2F1A-70FF-4216-B296-FD71C019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6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3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88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EE5B-CBC0-5CC6-57EC-C34630F67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932D9-C383-F3D4-B281-75683F0A7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D75C2-6E4B-A5D3-8F73-83A37CC8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574E-4F2B-456C-890A-A9D5A619352C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87EE2-43C4-1AC5-8E24-0D6EE49F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DD95D-B80E-8F24-55DB-B4738150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7400" y="6356349"/>
            <a:ext cx="27432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8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F639-39A7-6CF2-6593-BC23F850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78497-D878-4A42-4D4B-74B2A8884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F23B6-CBB8-448F-F6E4-9B42B8E1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3C1FD-0296-926B-EE23-51D0322D5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1E2E-BDCA-4D8A-9B26-86FECA65642F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E454B-C977-1999-F436-5CB3C9A1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C3302-1952-A3FE-FFB5-33AC74DC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3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F36B-C2C4-0F14-2EDB-5ABD035A5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0FCA7-7AB6-1B51-767D-46C8AA92B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0F5D-6447-E24D-F365-29FA4E3D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01C-1AE8-481C-A889-99D42A86BE6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CBA7E-FB07-0E47-86A0-8D975044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901A4-7FDE-0589-719A-2368AC4E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7D371E-1B6A-AE56-4653-B847E17EE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18287-BE97-601F-E4E0-433C3D8A7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23033-9AC8-0D1D-8A24-7CDEFD9F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2AE-E812-49AC-9CFC-01A36856AA54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E1CC-38CD-8EDA-A6D5-C4D3D70C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6A06F-557A-59AE-9B89-0EC79C5E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40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5C0C-0473-23EF-1F2A-ED45C3F8C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995A4-A682-7854-F57E-04CD4AB4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F7FC-4FBE-4CD1-B742-A9E839B39049}" type="datetime1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0A198-22EB-946D-F1C7-CAEC801F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B07F2-4DC9-6F88-826A-D7D25282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84636" y="5820641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9C9A-AD9D-B62D-A5B7-382944B8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EF29-5577-667B-AAB7-647A895C5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1D84D-351B-E3BF-8DE1-478453BC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EFFEB-7633-5C2D-AA0F-B9EB6904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65576" y="6356350"/>
            <a:ext cx="2886456" cy="365125"/>
          </a:xfrm>
        </p:spPr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2D293-D46C-5B6F-99FA-B56F2566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20840" y="6356350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8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000D-071C-6E90-2811-A0247DAC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897BD-8A6E-7879-E409-C918EE462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FF1EF-0986-F21D-D7C7-15BDE07C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AC5-8A69-446A-8385-E9476AAE6477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761C-6673-C2DA-0947-C73C883A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CC32F-F92D-FE30-680E-912E5014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6AF8-1C4D-40A4-7C13-A1D4BB8E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13DC-5594-B651-585B-69FAFB651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6852C-8708-9ADC-5C97-530393E9F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39CC3-44E0-A9DE-FB37-2FDDF6EBD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1AFF-124D-4C57-9A6F-A49E0BABF716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A0EC0-3C93-12D1-53BC-52731C7F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2941320" cy="365125"/>
          </a:xfrm>
        </p:spPr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45A97-255E-CBCB-0F52-723B6718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5912" y="6360668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3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67EA-645A-44B0-4748-44565D62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EA120-1EC2-93A5-7E3A-6BE0D8C09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3E059-4E7C-D77C-B820-DA15E0AD5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1676C-2F86-D6C6-522C-B8336204D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55B63-80C2-B078-D093-C1500FFB8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8AE6E-E2AF-1459-1E2D-225BFFB55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8327-0AA5-499D-A9F1-E97C98914AA2}" type="datetime1">
              <a:rPr lang="en-US" smtClean="0"/>
              <a:t>3/2/2025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F436C-A7A3-D0DE-EE47-9BDC0F4D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A3C74-06A9-85D6-4506-2B608D05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0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E49A-C4B4-F501-AF18-8DEAB288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63F7B-07DC-D75E-B21B-DFECD9C58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830-7BE6-4145-9555-E2D361DD0AB7}" type="datetime1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6A3F7-EF93-72DD-7145-D055FD8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C81C4-17FD-CE66-8A6F-EDAC5B67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0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471DD-D3CD-61E9-3CA7-F5244BEE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257E-31AA-4C2A-8A13-F9C6CDBADCE3}" type="datetime1">
              <a:rPr lang="en-US" smtClean="0"/>
              <a:t>3/2/2025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E7930-EE93-3C9E-E49E-578FC998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8F09-6E7A-D465-D323-C0594DF2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7C2C-E381-A177-0321-1921D229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E1D86-5561-5C21-ACF6-B34EF419E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67847-4AF8-F0E3-9EF0-4051EA180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6C5DA-A2F5-2180-CB53-BA50E36D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6031-BDEA-45E6-893D-1E50E87EB71C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659AB-9CCB-D63B-2954-635677D3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9E0E8-666F-47A2-243A-9F94897A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D70C1-8636-DB36-3DB7-C2D5FFCFF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2B48A-F226-2F31-6139-62282FEE9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9C71C-5BEE-9479-24F3-7F9936F65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F7FC-4FBE-4CD1-B742-A9E839B39049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52E8-7021-3FF8-3E36-2921E774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9D0FD-159B-81E5-60B3-311AE84A5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8F258-44BB-4B5C-9DC3-40FB2AAD50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AAF132-A1F8-F72D-D2F9-2C972133CB0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402618" y="5996672"/>
            <a:ext cx="2043545" cy="72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F6D791D-3D99-0841-8B29-86AE654EB621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B17D6786-00F6-6047-81A6-5165FC02E5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err="1"/>
              <a:t>Kansainvälisen</a:t>
            </a:r>
            <a:r>
              <a:rPr lang="en-US" sz="3600" dirty="0"/>
              <a:t> </a:t>
            </a:r>
            <a:r>
              <a:rPr lang="en-US" sz="3600" dirty="0" err="1"/>
              <a:t>Rotaryn</a:t>
            </a:r>
            <a:r>
              <a:rPr lang="en-US" sz="3600" dirty="0"/>
              <a:t> </a:t>
            </a:r>
            <a:r>
              <a:rPr lang="en-US" sz="3600" dirty="0" err="1"/>
              <a:t>piiri</a:t>
            </a:r>
            <a:r>
              <a:rPr lang="en-US" sz="3600" dirty="0"/>
              <a:t> 1430</a:t>
            </a:r>
          </a:p>
          <a:p>
            <a:r>
              <a:rPr lang="en-US" dirty="0" err="1"/>
              <a:t>Presidentin</a:t>
            </a:r>
            <a:r>
              <a:rPr lang="en-US" dirty="0"/>
              <a:t> ja </a:t>
            </a:r>
            <a:r>
              <a:rPr lang="en-US" dirty="0" err="1"/>
              <a:t>sihteerin</a:t>
            </a:r>
            <a:r>
              <a:rPr lang="en-US" dirty="0"/>
              <a:t> </a:t>
            </a:r>
            <a:r>
              <a:rPr lang="en-US" dirty="0" err="1"/>
              <a:t>tehtävät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0F37C06-8A3D-8E4C-B6E2-47C520E4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PREPETS 2, 2025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06DE913-084E-10BC-CD32-E8BF870D5D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66278"/>
            <a:ext cx="5636378" cy="13144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796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5E73-7A0A-2014-1F7A-0129A1C5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Osallistu</a:t>
            </a:r>
            <a:r>
              <a:rPr lang="en-US" dirty="0"/>
              <a:t>, </a:t>
            </a:r>
            <a:r>
              <a:rPr lang="en-US" dirty="0" err="1"/>
              <a:t>viihy</a:t>
            </a:r>
            <a:r>
              <a:rPr lang="en-US" dirty="0"/>
              <a:t>, </a:t>
            </a:r>
            <a:r>
              <a:rPr lang="en-US" dirty="0" err="1"/>
              <a:t>elä</a:t>
            </a:r>
            <a:r>
              <a:rPr lang="en-US" dirty="0"/>
              <a:t> </a:t>
            </a:r>
            <a:r>
              <a:rPr lang="en-US" dirty="0" err="1"/>
              <a:t>turhauvu</a:t>
            </a:r>
            <a:r>
              <a:rPr lang="en-US" dirty="0"/>
              <a:t>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E856C-F493-0A1F-D5EB-6F8FCC27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CB487-F5AA-BF2B-697C-6316708B0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FC60-46C9-0FF4-B8AC-812F8A2A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10</a:t>
            </a:fld>
            <a:endParaRPr lang="en-US"/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EEB69476-307F-0ACD-9A90-E7292208A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08150" y="2743200"/>
            <a:ext cx="6771100" cy="219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5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478F2FD-5F10-7ED9-3BFC-4CE7441B8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Tulevan presidentin </a:t>
            </a:r>
            <a:r>
              <a:rPr lang="fi-FI" b="1" u="sng" dirty="0" err="1"/>
              <a:t>valmistauminen</a:t>
            </a:r>
            <a:r>
              <a:rPr lang="fi-FI" b="1" dirty="0"/>
              <a:t> toimikauteen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1115E1E-F9A0-CFE0-E404-569B6459E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200" dirty="0"/>
              <a:t>Normaalisti tuleva presidentti on klubin hallituksen jäsen toimikautta edeltävänä vuotena</a:t>
            </a:r>
          </a:p>
          <a:p>
            <a:r>
              <a:rPr lang="fi-FI" sz="3200" dirty="0"/>
              <a:t>Tuo aika kannattaa käyttää hyvin ja tutustua sekä istuvan presidentin että väistyneen presidentin avulla (myös klubin hallituksessa) sekä presidentin toimenkuvaan että itse klubiin ”hallinnon vinkkelistä”.</a:t>
            </a:r>
          </a:p>
          <a:p>
            <a:r>
              <a:rPr lang="fi-FI" sz="3200" dirty="0"/>
              <a:t>Tutustu jo tässä vaiheessa vähintäänkin piiriisi ja sen toimijoihin</a:t>
            </a:r>
          </a:p>
          <a:p>
            <a:r>
              <a:rPr lang="fi-FI" sz="3200" dirty="0" err="1"/>
              <a:t>PrePETS</a:t>
            </a:r>
            <a:r>
              <a:rPr lang="fi-FI" sz="3200" dirty="0"/>
              <a:t> ja PETS!!!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78C165C-8C9E-EAA2-00E7-C1A45D981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625" y="225338"/>
            <a:ext cx="2935266" cy="77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7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3CB5B9-D250-164B-5456-6EA885A73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Presidentin arki 1. </a:t>
            </a:r>
            <a:br>
              <a:rPr lang="fi-FI" b="1" dirty="0"/>
            </a:br>
            <a:r>
              <a:rPr lang="fi-FI" dirty="0"/>
              <a:t>Huomioi vuosikello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7ED17E-287F-5ED5-7767-E9BE0511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45878F-AAD9-13CB-36CC-4496FB1F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01DFBD-F109-FD87-9D26-312170F1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4B06A2-D516-7D95-4D0D-CE9AFBED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3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3138FE4-0E60-7D1C-A2C1-5626E608D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776" y="365125"/>
            <a:ext cx="2938527" cy="774259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F7EBDB40-DA46-6F14-904B-9176BF147F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707" y="1759906"/>
            <a:ext cx="8267177" cy="441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95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426AC7-1479-9CBC-469D-95AFF44C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fi-FI" dirty="0"/>
              <a:t>Presidentin arki 2. </a:t>
            </a:r>
            <a:br>
              <a:rPr lang="fi-FI" dirty="0"/>
            </a:br>
            <a:r>
              <a:rPr lang="fi-FI" dirty="0"/>
              <a:t>Klubin raportointivelvoitteet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033B8F-7589-61EA-6F9B-F94BF72F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3E5670E2-8112-4B92-AAB5-23A40D88735B}" type="datetime1">
              <a:rPr lang="en-US" smtClean="0"/>
              <a:pPr>
                <a:spcAft>
                  <a:spcPts val="600"/>
                </a:spcAft>
              </a:pPr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0A90B97-E01C-EFA6-52BB-98704496F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65576" y="6356350"/>
            <a:ext cx="288645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46B2BC-2CFF-EEFC-96E0-5595E1E6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2084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248F258-44BB-4B5C-9DC3-40FB2AAD5002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3127BCEA-08C2-DE1E-1F2A-E466089DE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6255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2E4197D0-4834-D397-E008-06A637DE7C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06340" y="253647"/>
            <a:ext cx="2944623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5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90A1B8-48DD-30DE-1F50-AE0B575F4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Presidentin arki 3.</a:t>
            </a:r>
            <a:br>
              <a:rPr lang="fi-FI" dirty="0"/>
            </a:br>
            <a:r>
              <a:rPr lang="fi-FI" dirty="0"/>
              <a:t>Komiteat?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08E3E2-1922-51E3-281A-3E0462AC5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Virallisesti suositellaan klubeihin seuraavia komiteoita:</a:t>
            </a:r>
          </a:p>
          <a:p>
            <a:pPr lvl="1"/>
            <a:r>
              <a:rPr lang="fi-FI" sz="1600" dirty="0">
                <a:latin typeface="Sentinel-Book"/>
              </a:rPr>
              <a:t>Klubin hallinto </a:t>
            </a:r>
          </a:p>
          <a:p>
            <a:pPr lvl="1"/>
            <a:r>
              <a:rPr lang="fi-FI" sz="1600" dirty="0">
                <a:latin typeface="Sentinel-Book"/>
              </a:rPr>
              <a:t>Jäsenyys </a:t>
            </a:r>
          </a:p>
          <a:p>
            <a:pPr lvl="1"/>
            <a:r>
              <a:rPr lang="fi-FI" sz="1600" dirty="0">
                <a:latin typeface="Sentinel-Book"/>
              </a:rPr>
              <a:t>Julkisuuskuva </a:t>
            </a:r>
          </a:p>
          <a:p>
            <a:pPr lvl="1"/>
            <a:r>
              <a:rPr lang="fi-FI" sz="1600" dirty="0">
                <a:latin typeface="Sentinel-Book"/>
              </a:rPr>
              <a:t>Rotarysäätiö </a:t>
            </a:r>
          </a:p>
          <a:p>
            <a:pPr lvl="1"/>
            <a:r>
              <a:rPr lang="fi-FI" sz="1600" dirty="0">
                <a:latin typeface="Sentinel-Book"/>
              </a:rPr>
              <a:t>Palveluprojektit </a:t>
            </a:r>
            <a:endParaRPr lang="fi-FI" sz="1600" dirty="0"/>
          </a:p>
          <a:p>
            <a:r>
              <a:rPr lang="fi-FI" dirty="0"/>
              <a:t>Käytännössä komiteoita kannattaa perustaa, jos ne katsotaan hyödyllisiksi ja niihin löytyy jäseniä</a:t>
            </a:r>
          </a:p>
          <a:p>
            <a:r>
              <a:rPr lang="fi-FI" dirty="0"/>
              <a:t>Käytännössä aktiivijäsenten määrä on valitettavasti pieni, ja on harkittava, onko samojen henkilöiden nimittäminen moneen rooliin järkevää</a:t>
            </a:r>
          </a:p>
          <a:p>
            <a:r>
              <a:rPr lang="fi-FI" dirty="0"/>
              <a:t>Hallitustyöskentely!!!! – Käytännössä hallitus on klubin yleiskomitea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903991-1528-6765-B398-F3BABA04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F220101-3740-E1A2-D84C-8335EA5B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D8A43F-2C95-F476-91A1-F985FEA5E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5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968CF3C-4039-CB56-37A8-635EDE880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710" y="374520"/>
            <a:ext cx="2944623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5A7A84-AE43-A688-9B02-4BC0A4324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Presidentin arki 4. </a:t>
            </a:r>
            <a:br>
              <a:rPr lang="fi-FI" dirty="0"/>
            </a:br>
            <a:r>
              <a:rPr lang="fi-FI" dirty="0"/>
              <a:t>Henkilövalinnat ja henkilöristiriidat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DFEEFE-2493-4A0D-6AAE-E75D96619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Älä yritä tehdä kaikkea yksin!</a:t>
            </a:r>
          </a:p>
          <a:p>
            <a:r>
              <a:rPr lang="fi-FI" dirty="0"/>
              <a:t>Henkilövalinnat ovat erityisesti hallituksen osalta jäsenistön päätöksiä, mutta voit edellyttää hallitukselta solidaarisuutta ja sitoutumista tavoitteisiisi</a:t>
            </a:r>
          </a:p>
          <a:p>
            <a:r>
              <a:rPr lang="fi-FI" dirty="0"/>
              <a:t>HUOLEHDI JATKUVUUDESTA</a:t>
            </a:r>
          </a:p>
          <a:p>
            <a:r>
              <a:rPr lang="fi-FI" dirty="0"/>
              <a:t>Rotareissa on voimakkaita persoonallisuuksia ja voimakkaita näkemyksiä; ristiriitoja voi syntyä, ne on ratkaistava hienotunteisuudella, diplomatialla ja viime kädessä sitten jämäkkyydellä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1BBBCC-876B-4A3E-8614-27247F23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819D53-57CF-1FD6-BFE7-5F861FE8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1F7B84-C3F3-D44D-E6EA-E2F0FF29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6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1C7CCD4-4EB7-1BE9-FDBC-EDDBF7E41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0115" y="293907"/>
            <a:ext cx="2944623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68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141DE2-69E3-696D-42CC-EFA87150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Presidentti ja piiri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531B2A-72ED-D862-32CC-05537D4F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Huolehdi raportointivelvoitteista</a:t>
            </a:r>
          </a:p>
          <a:p>
            <a:r>
              <a:rPr lang="fi-FI" dirty="0"/>
              <a:t>Sitouduta klubi piirin toimintasuunnitelmaan</a:t>
            </a:r>
          </a:p>
          <a:p>
            <a:r>
              <a:rPr lang="fi-FI" dirty="0"/>
              <a:t>Valmistaudu kuvernöörin vierailuun</a:t>
            </a:r>
          </a:p>
          <a:p>
            <a:pPr lvl="1"/>
            <a:r>
              <a:rPr lang="fi-FI" dirty="0"/>
              <a:t>Tulisi olla kaksisuuntainen ja vuorovaikutteinen tapahtuma</a:t>
            </a:r>
          </a:p>
          <a:p>
            <a:r>
              <a:rPr lang="fi-FI" dirty="0"/>
              <a:t>Osallistu tai varmista edustus piirin koulutustilaisuuksiin</a:t>
            </a:r>
          </a:p>
          <a:p>
            <a:r>
              <a:rPr lang="fi-FI" dirty="0"/>
              <a:t>Palveluohjelmat ja projektit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BACC6C-6EE9-E8E3-2568-BAEEEB33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5248AE-3A56-0603-D917-A72EAD41B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A9174DE-35C4-B89A-08E8-D51E0C8C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7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527D222-ADAE-6354-53E8-5EACFEB73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069" y="207659"/>
            <a:ext cx="2944623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8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5A4777-CF24-BB52-B7AD-1A5C502EA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Presidentti ja klubi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1105A2-D9FE-E596-E278-5F2ED4918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Jäsenistölle klubikokemus on rotarytoiminnan ydin</a:t>
            </a:r>
          </a:p>
          <a:p>
            <a:r>
              <a:rPr lang="fi-FI" dirty="0"/>
              <a:t>Presidentin tulisi varmistaa, että klubikokemus vastaa jäsenistön odotuksia, mutta ei sementoi klubitoimintaa vain tietyn jäsensegmentin tarpeisiin </a:t>
            </a:r>
          </a:p>
          <a:p>
            <a:r>
              <a:rPr lang="fi-FI" dirty="0"/>
              <a:t>Rohkaise (provosoimatta) monimuotoisuutta</a:t>
            </a:r>
          </a:p>
          <a:p>
            <a:r>
              <a:rPr lang="fi-FI" dirty="0"/>
              <a:t>Kuuntele jäsenistöä, erityisesti uusia jäseniä</a:t>
            </a:r>
          </a:p>
          <a:p>
            <a:r>
              <a:rPr lang="fi-FI" dirty="0"/>
              <a:t>Säännöt sallivat nykyisin monenlaista joustavuutta perinteisen lounas-/illalliskokouksen ohelle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2C291C-04DD-4525-B8B0-3FECAF430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33DFDA-A4CB-6414-6BB2-E893757E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291BAD1-FC19-44B2-2096-B61D291F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8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348C2BA-4D45-689F-C433-2013FDD59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225" y="253647"/>
            <a:ext cx="2944623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62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EF8628-33C9-54A8-5E02-B1029B57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Sihteerin 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1987AF-55F7-EB21-ABE8-41E985B5E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Presidentin keskisin yhteistyökumppani klubin hallinnossa, muodostavat työparin</a:t>
            </a:r>
          </a:p>
          <a:p>
            <a:r>
              <a:rPr lang="fi-FI" dirty="0"/>
              <a:t>Toimenkuva voi olla hyvin laaja, mutta varottava ylikuormittamista ja ”toisten tonteille” tunkeutumista (esim. talous, ATK-asiat </a:t>
            </a:r>
            <a:r>
              <a:rPr lang="fi-FI" dirty="0" err="1"/>
              <a:t>jne</a:t>
            </a:r>
            <a:r>
              <a:rPr lang="fi-FI" dirty="0"/>
              <a:t>, joihin nimettävä omat vastuuhenkilöt)</a:t>
            </a:r>
          </a:p>
          <a:p>
            <a:r>
              <a:rPr lang="fi-FI" dirty="0"/>
              <a:t>Arjessa näkyvät normaalit kokoussihteerin tehtävät</a:t>
            </a:r>
          </a:p>
          <a:p>
            <a:r>
              <a:rPr lang="fi-FI" dirty="0"/>
              <a:t>Huolehtiminen osaltaan rotarikellon noudattamisesta, sääntömääräisten kevät ja syyskokousten valmistelu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55CAEF-0383-8D44-40BD-9594A7F88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55B115-C9FD-8830-DF09-EF3382D1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A989E8-33CF-B4F7-1F5D-8C6902805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9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1BC2A37-DE7D-7CE9-AE9F-1D45D21C4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728" y="365125"/>
            <a:ext cx="2944623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975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22651</TotalTime>
  <Words>395</Words>
  <Application>Microsoft Office PowerPoint</Application>
  <PresentationFormat>Laajakuva</PresentationFormat>
  <Paragraphs>80</Paragraphs>
  <Slides>10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Sentinel-Book</vt:lpstr>
      <vt:lpstr>Office Theme</vt:lpstr>
      <vt:lpstr>PREPETS 2, 2025 </vt:lpstr>
      <vt:lpstr>Tulevan presidentin valmistauminen toimikauteen</vt:lpstr>
      <vt:lpstr>Presidentin arki 1.  Huomioi vuosikello</vt:lpstr>
      <vt:lpstr>Presidentin arki 2.  Klubin raportointivelvoitteet</vt:lpstr>
      <vt:lpstr>Presidentin arki 3. Komiteat?</vt:lpstr>
      <vt:lpstr>Presidentin arki 4.  Henkilövalinnat ja henkilöristiriidat</vt:lpstr>
      <vt:lpstr>Presidentti ja piiri</vt:lpstr>
      <vt:lpstr>Presidentti ja klubi</vt:lpstr>
      <vt:lpstr>Sihteerin tehtävät</vt:lpstr>
      <vt:lpstr>“Osallistu, viihy, elä turhauvu”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PrePETS 1</dc:title>
  <dc:creator>Paavo Rönkkö</dc:creator>
  <cp:lastModifiedBy>Osmo Siira</cp:lastModifiedBy>
  <cp:revision>10</cp:revision>
  <cp:lastPrinted>2024-01-30T07:48:07Z</cp:lastPrinted>
  <dcterms:created xsi:type="dcterms:W3CDTF">2023-12-18T13:27:08Z</dcterms:created>
  <dcterms:modified xsi:type="dcterms:W3CDTF">2025-03-02T18:15:18Z</dcterms:modified>
</cp:coreProperties>
</file>