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342" r:id="rId2"/>
    <p:sldId id="258" r:id="rId3"/>
    <p:sldId id="259" r:id="rId4"/>
    <p:sldId id="261" r:id="rId5"/>
    <p:sldId id="356" r:id="rId6"/>
    <p:sldId id="262" r:id="rId7"/>
    <p:sldId id="279" r:id="rId8"/>
    <p:sldId id="280" r:id="rId9"/>
    <p:sldId id="281" r:id="rId10"/>
    <p:sldId id="282" r:id="rId11"/>
    <p:sldId id="283" r:id="rId12"/>
    <p:sldId id="278" r:id="rId13"/>
    <p:sldId id="349" r:id="rId14"/>
    <p:sldId id="264" r:id="rId15"/>
    <p:sldId id="266" r:id="rId16"/>
    <p:sldId id="267" r:id="rId17"/>
    <p:sldId id="268" r:id="rId18"/>
    <p:sldId id="269" r:id="rId19"/>
    <p:sldId id="270" r:id="rId20"/>
    <p:sldId id="350" r:id="rId21"/>
    <p:sldId id="355" r:id="rId22"/>
    <p:sldId id="354" r:id="rId23"/>
  </p:sldIdLst>
  <p:sldSz cx="12192000" cy="6858000"/>
  <p:notesSz cx="7104063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76" autoAdjust="0"/>
    <p:restoredTop sz="72162" autoAdjust="0"/>
  </p:normalViewPr>
  <p:slideViewPr>
    <p:cSldViewPr snapToGrid="0">
      <p:cViewPr varScale="1">
        <p:scale>
          <a:sx n="41" d="100"/>
          <a:sy n="41" d="100"/>
        </p:scale>
        <p:origin x="420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8" cy="513508"/>
          </a:xfrm>
          <a:prstGeom prst="rect">
            <a:avLst/>
          </a:prstGeom>
        </p:spPr>
        <p:txBody>
          <a:bodyPr vert="horz" lIns="99070" tIns="49535" rIns="99070" bIns="49535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8" cy="513508"/>
          </a:xfrm>
          <a:prstGeom prst="rect">
            <a:avLst/>
          </a:prstGeom>
        </p:spPr>
        <p:txBody>
          <a:bodyPr vert="horz" lIns="99070" tIns="49535" rIns="99070" bIns="49535" rtlCol="0"/>
          <a:lstStyle>
            <a:lvl1pPr algn="r">
              <a:defRPr sz="1300"/>
            </a:lvl1pPr>
          </a:lstStyle>
          <a:p>
            <a:fld id="{8ABADB93-694C-45F3-A1FA-01F214256252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38863" cy="34528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0" tIns="49535" rIns="99070" bIns="4953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407" y="4925408"/>
            <a:ext cx="5683250" cy="4029879"/>
          </a:xfrm>
          <a:prstGeom prst="rect">
            <a:avLst/>
          </a:prstGeom>
        </p:spPr>
        <p:txBody>
          <a:bodyPr vert="horz" lIns="99070" tIns="49535" rIns="99070" bIns="49535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8428" cy="513507"/>
          </a:xfrm>
          <a:prstGeom prst="rect">
            <a:avLst/>
          </a:prstGeom>
        </p:spPr>
        <p:txBody>
          <a:bodyPr vert="horz" lIns="99070" tIns="49535" rIns="99070" bIns="49535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992" y="9721107"/>
            <a:ext cx="3078428" cy="513507"/>
          </a:xfrm>
          <a:prstGeom prst="rect">
            <a:avLst/>
          </a:prstGeom>
        </p:spPr>
        <p:txBody>
          <a:bodyPr vert="horz" lIns="99070" tIns="49535" rIns="99070" bIns="49535" rtlCol="0" anchor="b"/>
          <a:lstStyle>
            <a:lvl1pPr algn="r">
              <a:defRPr sz="1300"/>
            </a:lvl1pPr>
          </a:lstStyle>
          <a:p>
            <a:fld id="{653A2F1A-70FF-4216-B296-FD71C01970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7691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Onnittelut uusille virkailijoille. Kohti uusia haasteita. </a:t>
            </a:r>
          </a:p>
          <a:p>
            <a:r>
              <a:rPr lang="fi-FI" dirty="0"/>
              <a:t>Samoin vanhoille, santsareille. Jäsenistö valinnut Teidät klubin, yhteisön johtajaksi</a:t>
            </a:r>
          </a:p>
          <a:p>
            <a:pPr defTabSz="937626">
              <a:defRPr/>
            </a:pPr>
            <a:r>
              <a:rPr lang="fi-FI" dirty="0"/>
              <a:t>Pääsette syvemmälle rotaryorganisaatioon. Toista tai kolmatta kertaa toimiville rutiinit jo tuttuja, mahdollisuus perehtyä syvemmin rotarytoimintaan</a:t>
            </a:r>
          </a:p>
          <a:p>
            <a:endParaRPr lang="fi-FI" dirty="0"/>
          </a:p>
          <a:p>
            <a:r>
              <a:rPr lang="fi-FI" dirty="0"/>
              <a:t>Kehittymismahdollisuus rotaryn arvojen ja tavoitteiden ymmärryksessä ja toimeenpanossa</a:t>
            </a:r>
          </a:p>
          <a:p>
            <a:r>
              <a:rPr lang="fi-FI" dirty="0"/>
              <a:t>Uudesta verkostoitumis- ja yhteistyömahdollisuudesta</a:t>
            </a:r>
          </a:p>
          <a:p>
            <a:r>
              <a:rPr lang="fi-FI" dirty="0"/>
              <a:t>Kehittäjän tehtävän vastuusta</a:t>
            </a:r>
          </a:p>
          <a:p>
            <a:r>
              <a:rPr lang="fi-FI" dirty="0"/>
              <a:t>Tehkää itsenne näköinen vuosi!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3A2F1A-70FF-4216-B296-FD71C019704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8377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Vaivaton toteuttaa</a:t>
            </a:r>
          </a:p>
          <a:p>
            <a:r>
              <a:rPr lang="fi-FI" dirty="0"/>
              <a:t>Hyvä näkyvyys</a:t>
            </a:r>
          </a:p>
          <a:p>
            <a:r>
              <a:rPr lang="fi-FI" dirty="0"/>
              <a:t>Mikä rotari?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3A2F1A-70FF-4216-B296-FD71C019704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2273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Lukuisia eri kokoisia paikallisia projekteja</a:t>
            </a:r>
          </a:p>
          <a:p>
            <a:r>
              <a:rPr lang="fi-FI" dirty="0"/>
              <a:t>Kaikki projekti ovat tärkeitä. Isot ja pienet. Kaikkia ei edes mielletä projekteiksi. Me vaan teemme hyvää paikallisesti tai globaalisti.</a:t>
            </a:r>
          </a:p>
          <a:p>
            <a:r>
              <a:rPr lang="fi-FI" dirty="0"/>
              <a:t>Muistetaan kertoa kuitenkin näistä muillekin.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3A2F1A-70FF-4216-B296-FD71C019704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7033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Koko Suomen piirijako voi olla lähitulevaisuudessa mullistusten edessä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3A2F1A-70FF-4216-B296-FD71C019704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5487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Jäsenmäärän</a:t>
            </a:r>
            <a:r>
              <a:rPr lang="en-US" dirty="0"/>
              <a:t> </a:t>
            </a:r>
            <a:r>
              <a:rPr lang="en-US" dirty="0" err="1"/>
              <a:t>kehitys</a:t>
            </a:r>
            <a:r>
              <a:rPr lang="en-US" dirty="0"/>
              <a:t> on </a:t>
            </a:r>
            <a:r>
              <a:rPr lang="en-US" dirty="0" err="1"/>
              <a:t>ollut</a:t>
            </a:r>
            <a:r>
              <a:rPr lang="en-US" dirty="0"/>
              <a:t> </a:t>
            </a:r>
            <a:r>
              <a:rPr lang="en-US" dirty="0" err="1"/>
              <a:t>varsin</a:t>
            </a:r>
            <a:r>
              <a:rPr lang="en-US" dirty="0"/>
              <a:t> </a:t>
            </a:r>
            <a:r>
              <a:rPr lang="en-US" dirty="0" err="1"/>
              <a:t>karu</a:t>
            </a:r>
            <a:r>
              <a:rPr lang="en-US" dirty="0"/>
              <a:t>. Onko </a:t>
            </a:r>
            <a:r>
              <a:rPr lang="en-US" dirty="0" err="1"/>
              <a:t>mahdollista</a:t>
            </a:r>
            <a:r>
              <a:rPr lang="en-US" dirty="0"/>
              <a:t> </a:t>
            </a:r>
            <a:r>
              <a:rPr lang="en-US" dirty="0" err="1"/>
              <a:t>vielä</a:t>
            </a:r>
            <a:r>
              <a:rPr lang="en-US" dirty="0"/>
              <a:t> </a:t>
            </a:r>
            <a:r>
              <a:rPr lang="en-US" dirty="0" err="1"/>
              <a:t>muuttaa</a:t>
            </a:r>
            <a:r>
              <a:rPr lang="en-US" dirty="0"/>
              <a:t>? </a:t>
            </a:r>
            <a:r>
              <a:rPr lang="en-US" dirty="0" err="1"/>
              <a:t>Vastuu</a:t>
            </a:r>
            <a:r>
              <a:rPr lang="en-US" dirty="0"/>
              <a:t> </a:t>
            </a:r>
            <a:r>
              <a:rPr lang="en-US" dirty="0" err="1"/>
              <a:t>piirillä</a:t>
            </a:r>
            <a:r>
              <a:rPr lang="en-US" dirty="0"/>
              <a:t>, </a:t>
            </a:r>
            <a:r>
              <a:rPr lang="en-US" dirty="0" err="1"/>
              <a:t>mutta</a:t>
            </a:r>
            <a:r>
              <a:rPr lang="en-US" dirty="0"/>
              <a:t> </a:t>
            </a:r>
            <a:r>
              <a:rPr lang="en-US" dirty="0" err="1"/>
              <a:t>etenkin</a:t>
            </a:r>
            <a:r>
              <a:rPr lang="en-US" dirty="0"/>
              <a:t> </a:t>
            </a:r>
            <a:r>
              <a:rPr lang="en-US" dirty="0" err="1"/>
              <a:t>klubeilla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3A2F1A-70FF-4216-B296-FD71C019704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0308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3A2F1A-70FF-4216-B296-FD71C019704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4777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Kannattaa pysähtyä ja miettiä missä ollaan ja minne mennään. Kuinka Rotaryn Action Plan ilmenee strategiassa </a:t>
            </a:r>
            <a:r>
              <a:rPr lang="fi-FI"/>
              <a:t>ja toimintasuunnitelmassa</a:t>
            </a:r>
            <a:endParaRPr lang="fi-FI" dirty="0"/>
          </a:p>
          <a:p>
            <a:r>
              <a:rPr lang="fi-FI" dirty="0"/>
              <a:t>Strategia ja siitä johdetut tavoitteet helpottavat toiminnan suunnittelua ja palveluprojektien priorisointia</a:t>
            </a:r>
          </a:p>
          <a:p>
            <a:r>
              <a:rPr lang="fi-FI" dirty="0"/>
              <a:t>Klubin tavoitteet voi laittaa Club Centraliin. Ideaalitapauksessa.</a:t>
            </a:r>
          </a:p>
          <a:p>
            <a:r>
              <a:rPr lang="fi-FI" dirty="0"/>
              <a:t>Piirimme nuorinkin klubi on lähes 30 vuotias</a:t>
            </a:r>
          </a:p>
          <a:p>
            <a:r>
              <a:rPr lang="fi-FI" dirty="0"/>
              <a:t>Jos 20, 30 tai jopa 40 vuotta on toimittu samalla tavalla, olisiko aika istahtaa alas ja miettiä meneekö meillä hyvin?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3A2F1A-70FF-4216-B296-FD71C019704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1729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b="0" i="0" dirty="0">
                <a:solidFill>
                  <a:srgbClr val="0F0F0F"/>
                </a:solidFill>
                <a:effectLst/>
                <a:latin typeface="Noto-serif"/>
              </a:rPr>
              <a:t>.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3A2F1A-70FF-4216-B296-FD71C019704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3589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Näkyvyyttä klubille</a:t>
            </a:r>
          </a:p>
          <a:p>
            <a:r>
              <a:rPr lang="fi-FI" dirty="0"/>
              <a:t>Kansainvälisyyttä - rauhantyötä</a:t>
            </a:r>
          </a:p>
          <a:p>
            <a:r>
              <a:rPr lang="fi-FI" dirty="0"/>
              <a:t>Parasta rotarya </a:t>
            </a:r>
          </a:p>
          <a:p>
            <a:r>
              <a:rPr lang="fi-FI" dirty="0"/>
              <a:t>Isäntäperheet potentiaalisia uusia rotareita, samoin vaihto-oppilaat aikanaan.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3A2F1A-70FF-4216-B296-FD71C019704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7252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Mikä rotari? 76 vuotta</a:t>
            </a:r>
          </a:p>
          <a:p>
            <a:r>
              <a:rPr lang="fi-FI" dirty="0"/>
              <a:t>Seurakunnat, leijonat, JC…</a:t>
            </a:r>
          </a:p>
          <a:p>
            <a:r>
              <a:rPr lang="fi-FI" dirty="0"/>
              <a:t>Erilaiset yhdistykset</a:t>
            </a:r>
          </a:p>
          <a:p>
            <a:r>
              <a:rPr lang="en-US" dirty="0" err="1"/>
              <a:t>Oppilaitokset</a:t>
            </a:r>
            <a:r>
              <a:rPr lang="en-US" dirty="0"/>
              <a:t>, Kouluvaari, </a:t>
            </a:r>
            <a:r>
              <a:rPr lang="en-US" dirty="0" err="1"/>
              <a:t>lukuvaari</a:t>
            </a:r>
            <a:endParaRPr lang="en-US" dirty="0"/>
          </a:p>
          <a:p>
            <a:r>
              <a:rPr lang="en-US" dirty="0" err="1"/>
              <a:t>Myös</a:t>
            </a:r>
            <a:r>
              <a:rPr lang="en-US" dirty="0"/>
              <a:t> </a:t>
            </a:r>
            <a:r>
              <a:rPr lang="en-US" dirty="0" err="1"/>
              <a:t>yritys</a:t>
            </a:r>
            <a:r>
              <a:rPr lang="en-US" dirty="0"/>
              <a:t> </a:t>
            </a:r>
            <a:r>
              <a:rPr lang="en-US" dirty="0" err="1"/>
              <a:t>voi</a:t>
            </a:r>
            <a:r>
              <a:rPr lang="en-US" dirty="0"/>
              <a:t> olla </a:t>
            </a:r>
            <a:r>
              <a:rPr lang="en-US" dirty="0" err="1"/>
              <a:t>rotaryklubin</a:t>
            </a:r>
            <a:r>
              <a:rPr lang="en-US" dirty="0"/>
              <a:t> </a:t>
            </a:r>
            <a:r>
              <a:rPr lang="en-US" dirty="0" err="1"/>
              <a:t>jäsen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3A2F1A-70FF-4216-B296-FD71C019704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5858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Myös</a:t>
            </a:r>
            <a:r>
              <a:rPr lang="en-US" dirty="0"/>
              <a:t> </a:t>
            </a:r>
            <a:r>
              <a:rPr lang="en-US" dirty="0" err="1"/>
              <a:t>klubit</a:t>
            </a:r>
            <a:r>
              <a:rPr lang="en-US" dirty="0"/>
              <a:t> ja </a:t>
            </a:r>
            <a:r>
              <a:rPr lang="en-US" dirty="0" err="1"/>
              <a:t>yksittäiset</a:t>
            </a:r>
            <a:r>
              <a:rPr lang="en-US" dirty="0"/>
              <a:t> </a:t>
            </a:r>
            <a:r>
              <a:rPr lang="en-US" dirty="0" err="1"/>
              <a:t>rotarit</a:t>
            </a:r>
            <a:r>
              <a:rPr lang="en-US" dirty="0"/>
              <a:t> </a:t>
            </a:r>
            <a:r>
              <a:rPr lang="en-US" dirty="0" err="1"/>
              <a:t>voivat</a:t>
            </a:r>
            <a:r>
              <a:rPr lang="en-US" dirty="0"/>
              <a:t> </a:t>
            </a:r>
            <a:r>
              <a:rPr lang="en-US" dirty="0" err="1"/>
              <a:t>ottaa</a:t>
            </a:r>
            <a:r>
              <a:rPr lang="en-US" dirty="0"/>
              <a:t> </a:t>
            </a:r>
            <a:r>
              <a:rPr lang="en-US" dirty="0" err="1"/>
              <a:t>yhteyttä</a:t>
            </a:r>
            <a:r>
              <a:rPr lang="en-US" dirty="0"/>
              <a:t> </a:t>
            </a:r>
            <a:r>
              <a:rPr lang="en-US" dirty="0" err="1"/>
              <a:t>rotarytoimistoon</a:t>
            </a:r>
            <a:r>
              <a:rPr lang="en-US" dirty="0"/>
              <a:t>!</a:t>
            </a:r>
          </a:p>
          <a:p>
            <a:r>
              <a:rPr lang="en-US" dirty="0" err="1"/>
              <a:t>rotarytoimisto</a:t>
            </a:r>
            <a:r>
              <a:rPr lang="en-US" dirty="0"/>
              <a:t>(at)rotary.fi</a:t>
            </a:r>
          </a:p>
          <a:p>
            <a:endParaRPr lang="en-US" dirty="0"/>
          </a:p>
          <a:p>
            <a:r>
              <a:rPr lang="en-US" dirty="0" err="1"/>
              <a:t>Jaana</a:t>
            </a:r>
            <a:r>
              <a:rPr lang="en-US" dirty="0"/>
              <a:t> </a:t>
            </a:r>
            <a:r>
              <a:rPr lang="en-US" dirty="0" err="1"/>
              <a:t>Hertell-Amokrane</a:t>
            </a:r>
            <a:endParaRPr lang="en-US" dirty="0"/>
          </a:p>
          <a:p>
            <a:r>
              <a:rPr lang="en-US" dirty="0"/>
              <a:t>+358-44-235 9798</a:t>
            </a:r>
          </a:p>
          <a:p>
            <a:r>
              <a:rPr lang="en-US" dirty="0" err="1"/>
              <a:t>Jaana</a:t>
            </a:r>
            <a:r>
              <a:rPr lang="en-US" dirty="0"/>
              <a:t> </a:t>
            </a:r>
            <a:r>
              <a:rPr lang="en-US" dirty="0" err="1"/>
              <a:t>tietää</a:t>
            </a:r>
            <a:r>
              <a:rPr lang="en-US" dirty="0"/>
              <a:t> </a:t>
            </a:r>
            <a:r>
              <a:rPr lang="en-US" dirty="0" err="1"/>
              <a:t>kaiken</a:t>
            </a:r>
            <a:r>
              <a:rPr lang="en-US" dirty="0"/>
              <a:t>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3A2F1A-70FF-4216-B296-FD71C019704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370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3A2F1A-70FF-4216-B296-FD71C019704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68905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Zurichin</a:t>
            </a:r>
            <a:r>
              <a:rPr lang="en-US" dirty="0"/>
              <a:t> </a:t>
            </a:r>
            <a:r>
              <a:rPr lang="en-US" dirty="0" err="1"/>
              <a:t>toimistossa</a:t>
            </a:r>
            <a:r>
              <a:rPr lang="en-US" dirty="0"/>
              <a:t> Club and District Support</a:t>
            </a:r>
          </a:p>
          <a:p>
            <a:r>
              <a:rPr lang="en-US" dirty="0"/>
              <a:t>Senior Specialist</a:t>
            </a:r>
          </a:p>
          <a:p>
            <a:r>
              <a:rPr lang="en-US" dirty="0"/>
              <a:t>Sari Miettinen:</a:t>
            </a:r>
          </a:p>
          <a:p>
            <a:r>
              <a:rPr lang="en-US" dirty="0"/>
              <a:t>Sari.Miettinen@rotary.org</a:t>
            </a:r>
          </a:p>
          <a:p>
            <a:r>
              <a:rPr lang="en-US" dirty="0" err="1"/>
              <a:t>Erinomainen</a:t>
            </a:r>
            <a:r>
              <a:rPr lang="en-US" dirty="0"/>
              <a:t> </a:t>
            </a:r>
            <a:r>
              <a:rPr lang="en-US" dirty="0" err="1"/>
              <a:t>tuki</a:t>
            </a:r>
            <a:r>
              <a:rPr lang="en-US" dirty="0"/>
              <a:t>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3A2F1A-70FF-4216-B296-FD71C019704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7790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Jokainen klubi omalla tavallaan ja oman paikkakunnan tarpeiden mukaan</a:t>
            </a:r>
          </a:p>
          <a:p>
            <a:endParaRPr lang="fi-FI" dirty="0"/>
          </a:p>
          <a:p>
            <a:r>
              <a:rPr lang="fi-FI" dirty="0"/>
              <a:t>Käytetään somea, juttuja paikallislehtiin, merkit esiin Miettikää mikä on teidän klubin juttu.</a:t>
            </a:r>
          </a:p>
          <a:p>
            <a:endParaRPr lang="fi-FI" dirty="0"/>
          </a:p>
          <a:p>
            <a:r>
              <a:rPr lang="fi-FI" dirty="0"/>
              <a:t>Ilman jäseniä ei ole klubeja eikä rotarya</a:t>
            </a:r>
          </a:p>
          <a:p>
            <a:endParaRPr lang="fi-FI" dirty="0"/>
          </a:p>
          <a:p>
            <a:r>
              <a:rPr lang="fi-FI" dirty="0"/>
              <a:t>Stephanie toistaa ”</a:t>
            </a:r>
            <a:r>
              <a:rPr lang="fi-FI" dirty="0" err="1"/>
              <a:t>Simple</a:t>
            </a:r>
            <a:r>
              <a:rPr lang="fi-FI" dirty="0"/>
              <a:t> </a:t>
            </a:r>
            <a:r>
              <a:rPr lang="fi-FI" dirty="0" err="1"/>
              <a:t>Irresistible</a:t>
            </a:r>
            <a:r>
              <a:rPr lang="fi-FI" dirty="0"/>
              <a:t>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3A2F1A-70FF-4216-B296-FD71C019704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17135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3A2F1A-70FF-4216-B296-FD71C019704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834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3 lasta, 4 lasten lasta</a:t>
            </a:r>
          </a:p>
          <a:p>
            <a:r>
              <a:rPr lang="fi-FI" dirty="0"/>
              <a:t>Kuva Rotary International </a:t>
            </a:r>
            <a:r>
              <a:rPr lang="fi-FI" dirty="0" err="1"/>
              <a:t>Assebly´sta</a:t>
            </a:r>
            <a:r>
              <a:rPr lang="fi-FI" dirty="0"/>
              <a:t> 9.-13.2. 2025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3A2F1A-70FF-4216-B296-FD71C019704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913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Mario </a:t>
            </a:r>
            <a:r>
              <a:rPr lang="fi-FI" dirty="0" err="1"/>
              <a:t>César</a:t>
            </a:r>
            <a:r>
              <a:rPr lang="fi-FI" dirty="0"/>
              <a:t> on </a:t>
            </a:r>
            <a:r>
              <a:rPr lang="pt-BR" b="1" dirty="0"/>
              <a:t>Rotary Club de Santo André:n </a:t>
            </a:r>
            <a:r>
              <a:rPr lang="pt-BR" b="0" dirty="0"/>
              <a:t>jäsen Sao Paulosta Brasiliasta. Hän suorittanut perusopintonsa Yhdysvalloissa ja myöhemmin hankkinut lakialan koulutuksen Brasiliassa. Elämäntyönsä hän on tehnyt painoalalla. Rotaresissa hän on toiminut 23-vuotiaasta asti.Tunnuslauseekseen hän on valinnut “Unite for Good”</a:t>
            </a:r>
            <a:endParaRPr lang="pt-BR" b="1" dirty="0"/>
          </a:p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3A2F1A-70FF-4216-B296-FD71C019704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2059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Rotarien toimintasuunnitelmaa painotettiin korostetusti </a:t>
            </a:r>
            <a:r>
              <a:rPr lang="fi-FI" dirty="0" err="1"/>
              <a:t>Oralndon</a:t>
            </a:r>
            <a:r>
              <a:rPr lang="fi-FI" dirty="0"/>
              <a:t> kansainvälisessä kokouksessa. </a:t>
            </a:r>
            <a:r>
              <a:rPr lang="fi-FI" dirty="0" err="1"/>
              <a:t>Vikka</a:t>
            </a:r>
            <a:r>
              <a:rPr lang="fi-FI" dirty="0"/>
              <a:t> kyseessä on </a:t>
            </a:r>
            <a:r>
              <a:rPr lang="fi-FI" dirty="0" err="1"/>
              <a:t>enenmmänkin</a:t>
            </a:r>
            <a:r>
              <a:rPr lang="fi-FI" dirty="0"/>
              <a:t> julistus kuin </a:t>
            </a:r>
            <a:r>
              <a:rPr lang="fi-FI" dirty="0" err="1"/>
              <a:t>varsinaien</a:t>
            </a:r>
            <a:r>
              <a:rPr lang="fi-FI" dirty="0"/>
              <a:t> suunnitelma, tulisi sen periaatteiden läpäistä niin piirin kuin klubienkin toiminta. 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3A2F1A-70FF-4216-B296-FD71C019704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0342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Rauha, konfliktit, terveys, puhdas vesi, koulutus, talous, ympäristö</a:t>
            </a:r>
          </a:p>
          <a:p>
            <a:r>
              <a:rPr lang="fi-FI" dirty="0"/>
              <a:t>Miten nämä ovat näkyneet piirissämme.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3A2F1A-70FF-4216-B296-FD71C019704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2634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Esimerkkejä </a:t>
            </a:r>
          </a:p>
          <a:p>
            <a:r>
              <a:rPr lang="fi-FI" dirty="0"/>
              <a:t>Lukuisia muitakin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3A2F1A-70FF-4216-B296-FD71C019704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860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  <a:p>
            <a:r>
              <a:rPr lang="fi-FI" dirty="0"/>
              <a:t>Rotary säätiö TRF</a:t>
            </a:r>
          </a:p>
          <a:p>
            <a:r>
              <a:rPr lang="fi-FI" dirty="0"/>
              <a:t>Peace </a:t>
            </a:r>
            <a:r>
              <a:rPr lang="fi-FI" dirty="0" err="1"/>
              <a:t>Fellows</a:t>
            </a:r>
            <a:r>
              <a:rPr lang="fi-FI" dirty="0"/>
              <a:t> haku sekä maisteriohjelmiimme että ammatillisen kehittämisen täysin rahoitettuihin 2026 apurahoihin on nyt käsillä (määräaika 15.5.2025) sertifikaattiohjelmiin. Hakuaika päättyy 15. toukokuuta.</a:t>
            </a:r>
          </a:p>
          <a:p>
            <a:r>
              <a:rPr lang="fi-FI" dirty="0"/>
              <a:t>Peace </a:t>
            </a:r>
            <a:r>
              <a:rPr lang="fi-FI" dirty="0" err="1"/>
              <a:t>centers</a:t>
            </a:r>
            <a:endParaRPr lang="fi-FI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3A2F1A-70FF-4216-B296-FD71C019704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6040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Shelter Box Toimittamalla hätäsuojia ja tarvikkeita perheille, jotka ovat menettäneet kotinsa, meidän avullamme epätoivo vaihtuu toivoon. Ukrainan avustaminen</a:t>
            </a:r>
          </a:p>
          <a:p>
            <a:r>
              <a:rPr lang="fi-FI" dirty="0"/>
              <a:t>PolioPlus tavoite 2026 ei enää poliota</a:t>
            </a:r>
          </a:p>
          <a:p>
            <a:r>
              <a:rPr lang="fi-FI" dirty="0"/>
              <a:t>Jalka jalattomalle </a:t>
            </a:r>
            <a:r>
              <a:rPr lang="fi-FI" dirty="0" err="1"/>
              <a:t>global</a:t>
            </a:r>
            <a:r>
              <a:rPr lang="fi-FI" dirty="0"/>
              <a:t> </a:t>
            </a:r>
            <a:r>
              <a:rPr lang="fi-FI" dirty="0" err="1"/>
              <a:t>grand</a:t>
            </a:r>
            <a:r>
              <a:rPr lang="fi-FI" dirty="0"/>
              <a:t>. Mukana 1430, yksittäisiä klubeja 1300 proteesia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3A2F1A-70FF-4216-B296-FD71C019704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5327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D9EE5B-CBC0-5CC6-57EC-C34630F675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9932D9-C383-F3D4-B281-75683F0A79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0D75C2-6E4B-A5D3-8F73-83A37CC8D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6574E-4F2B-456C-890A-A9D5A619352C}" type="datetime1">
              <a:rPr lang="en-US" smtClean="0"/>
              <a:t>2/16/2025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787EE2-43C4-1AC5-8E24-0D6EE49FE0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ptr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7DD95D-B80E-8F24-55DB-B473815083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867400" y="6356349"/>
            <a:ext cx="2743200" cy="365125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36810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ADF639-39A7-6CF2-6593-BC23F8502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2E78497-D878-4A42-4D4B-74B2A88847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FF23B6-CBB8-448F-F6E4-9B42B8E1C3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23C1FD-0296-926B-EE23-51D0322D57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81E2E-BDCA-4D8A-9B26-86FECA65642F}" type="datetime1">
              <a:rPr lang="en-US" smtClean="0"/>
              <a:t>2/16/2025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2E454B-C977-1999-F436-5CB3C9A18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ptr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9C3302-1952-A3FE-FFB5-33AC74DC5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8F258-44BB-4B5C-9DC3-40FB2AAD50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0362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6DF36B-C2C4-0F14-2EDB-5ABD035A55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70FCA7-7AB6-1B51-767D-46C8AA92B2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310F5D-6447-E24D-F365-29FA4E3D7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0A01C-1AE8-481C-A889-99D42A86BE6B}" type="datetime1">
              <a:rPr lang="en-US" smtClean="0"/>
              <a:t>2/16/2025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9CBA7E-FB07-0E47-86A0-8D97504423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ptr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D901A4-7FDE-0589-719A-2368AC4E5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8F258-44BB-4B5C-9DC3-40FB2AAD50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27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7D371E-1B6A-AE56-4653-B847E17EE2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518287-BE97-601F-E4E0-433C3D8A77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A23033-9AC8-0D1D-8A24-7CDEFD9F6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452AE-E812-49AC-9CFC-01A36856AA54}" type="datetime1">
              <a:rPr lang="en-US" smtClean="0"/>
              <a:t>2/16/2025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0E1CC-38CD-8EDA-A6D5-C4D3D70C0F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ptr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56A06F-557A-59AE-9B89-0EC79C5EE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8F258-44BB-4B5C-9DC3-40FB2AAD50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6400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>
            <a:extLst>
              <a:ext uri="{FF2B5EF4-FFF2-40B4-BE49-F238E27FC236}">
                <a16:creationId xmlns:a16="http://schemas.microsoft.com/office/drawing/2014/main" id="{ADB7AFEE-FCFA-EE44-A6ED-641CA589F61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42900" y="4120063"/>
            <a:ext cx="11506200" cy="465667"/>
          </a:xfrm>
        </p:spPr>
        <p:txBody>
          <a:bodyPr>
            <a:noAutofit/>
          </a:bodyPr>
          <a:lstStyle>
            <a:lvl1pPr marL="0" indent="0" algn="ctr">
              <a:buNone/>
              <a:defRPr lang="en-US" sz="3200" b="1" kern="1200" dirty="0">
                <a:solidFill>
                  <a:srgbClr val="005DAA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Type your Rotary club name here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ED87DAF-6E20-BA44-8FD5-867BBA628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3298132"/>
            <a:ext cx="11506200" cy="821931"/>
          </a:xfrm>
        </p:spPr>
        <p:txBody>
          <a:bodyPr tIns="0" bIns="91440" anchor="b">
            <a:normAutofit/>
          </a:bodyPr>
          <a:lstStyle>
            <a:lvl1pPr marL="0" indent="0" algn="ctr" defTabSz="914400" rtl="0" eaLnBrk="1" latinLnBrk="0" hangingPunct="1">
              <a:buNone/>
              <a:defRPr lang="en-US" sz="4800" b="1" kern="1200" cap="all" baseline="0" dirty="0">
                <a:solidFill>
                  <a:srgbClr val="005DA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F61008-5AFF-634D-9011-6DE20E46D6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03" y="323243"/>
            <a:ext cx="2609627" cy="2619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559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095C0C-0473-23EF-1F2A-ED45C3F8C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D995A4-A682-7854-F57E-04CD4AB434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9F7FC-4FBE-4CD1-B742-A9E839B39049}" type="datetime1">
              <a:rPr lang="en-US" smtClean="0"/>
              <a:t>2/16/2025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00A198-22EB-946D-F1C7-CAEC801F1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ptr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4B07F2-4DC9-6F88-826A-D7D252825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384636" y="5820641"/>
            <a:ext cx="2743200" cy="365125"/>
          </a:xfrm>
        </p:spPr>
        <p:txBody>
          <a:bodyPr/>
          <a:lstStyle/>
          <a:p>
            <a:fld id="{7248F258-44BB-4B5C-9DC3-40FB2AAD50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28562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789C9A-AD9D-B62D-A5B7-382944B81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95EF29-5577-667B-AAB7-647A895C51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B1D84D-351B-E3BF-8DE1-478453BC6B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670E2-8112-4B92-AAB5-23A40D88735B}" type="datetime1">
              <a:rPr lang="en-US" smtClean="0"/>
              <a:t>2/16/2025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CEFFEB-7633-5C2D-AA0F-B9EB69042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65576" y="6356350"/>
            <a:ext cx="2886456" cy="365125"/>
          </a:xfrm>
        </p:spPr>
        <p:txBody>
          <a:bodyPr/>
          <a:lstStyle/>
          <a:p>
            <a:r>
              <a:rPr lang="en-US"/>
              <a:t>ptr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42D293-D46C-5B6F-99FA-B56F2566B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20840" y="6356350"/>
            <a:ext cx="2743200" cy="365125"/>
          </a:xfrm>
        </p:spPr>
        <p:txBody>
          <a:bodyPr/>
          <a:lstStyle/>
          <a:p>
            <a:fld id="{7248F258-44BB-4B5C-9DC3-40FB2AAD50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9885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3E000D-071C-6E90-2811-A0247DAC3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3897BD-8A6E-7879-E409-C918EE4625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3FF1EF-0986-F21D-D7C7-15BDE07C8B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2AAC5-8A69-446A-8385-E9476AAE6477}" type="datetime1">
              <a:rPr lang="en-US" smtClean="0"/>
              <a:t>2/16/2025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14761C-6673-C2DA-0947-C73C883A1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ptr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0CC32F-F92D-FE30-680E-912E50143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8F258-44BB-4B5C-9DC3-40FB2AAD50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9003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376AF8-1C4D-40A4-7C13-A1D4BB8EEE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5F13DC-5594-B651-585B-69FAFB6513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E6852C-8708-9ADC-5C97-530393E9F5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A39CC3-44E0-A9DE-FB37-2FDDF6EBD1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11AFF-124D-4C57-9A6F-A49E0BABF716}" type="datetime1">
              <a:rPr lang="en-US" smtClean="0"/>
              <a:t>2/16/2025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EA0EC0-3C93-12D1-53BC-52731C7FD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81400" y="6356350"/>
            <a:ext cx="2941320" cy="365125"/>
          </a:xfrm>
        </p:spPr>
        <p:txBody>
          <a:bodyPr/>
          <a:lstStyle/>
          <a:p>
            <a:r>
              <a:rPr lang="en-US"/>
              <a:t>ptr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E45A97-255E-CBCB-0F52-723B6718B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15912" y="6360668"/>
            <a:ext cx="2743200" cy="365125"/>
          </a:xfrm>
        </p:spPr>
        <p:txBody>
          <a:bodyPr/>
          <a:lstStyle/>
          <a:p>
            <a:fld id="{7248F258-44BB-4B5C-9DC3-40FB2AAD50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0319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C567EA-645A-44B0-4748-44565D627B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FEA120-1EC2-93A5-7E3A-6BE0D8C093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23E059-4E7C-D77C-B820-DA15E0AD5B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01676C-2F86-D6C6-522C-B8336204DA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F55B63-80C2-B078-D093-C1500FFB8E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9B8AE6E-E2AF-1459-1E2D-225BFFB55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C8327-0AA5-499D-A9F1-E97C98914AA2}" type="datetime1">
              <a:rPr lang="en-US" smtClean="0"/>
              <a:t>2/16/2025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CF436C-A7A3-D0DE-EE47-9BDC0F4D44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ptr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31A3C74-06A9-85D6-4506-2B608D05C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8F258-44BB-4B5C-9DC3-40FB2AAD50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5087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3E49A-C4B4-F501-AF18-8DEAB28844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463F7B-07DC-D75E-B21B-DFECD9C582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D7830-7BE6-4145-9555-E2D361DD0AB7}" type="datetime1">
              <a:rPr lang="en-US" smtClean="0"/>
              <a:t>2/16/2025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76A3F7-EF93-72DD-7145-D055FD87E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ptr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AC81C4-17FD-CE66-8A6F-EDAC5B67C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8F258-44BB-4B5C-9DC3-40FB2AAD50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8034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BD471DD-D3CD-61E9-3CA7-F5244BEE21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D257E-31AA-4C2A-8A13-F9C6CDBADCE3}" type="datetime1">
              <a:rPr lang="en-US" smtClean="0"/>
              <a:t>2/16/2025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AAE7930-EE93-3C9E-E49E-578FC9982B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ptr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838F09-6E7A-D465-D323-C0594DF2E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8F258-44BB-4B5C-9DC3-40FB2AAD50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3623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67C2C-E381-A177-0321-1921D2292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CE1D86-5561-5C21-ACF6-B34EF419E2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167847-4AF8-F0E3-9EF0-4051EA180B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16C5DA-A2F5-2180-CB53-BA50E36DCF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C6031-BDEA-45E6-893D-1E50E87EB71C}" type="datetime1">
              <a:rPr lang="en-US" smtClean="0"/>
              <a:t>2/16/2025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E659AB-9CCB-D63B-2954-635677D39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ptr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59E0E8-666F-47A2-243A-9F94897A2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8F258-44BB-4B5C-9DC3-40FB2AAD50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5067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33D70C1-8636-DB36-3DB7-C2D5FFCFF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92B48A-F226-2F31-6139-62282FEE9E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C9C71C-5BEE-9479-24F3-7F9936F65D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D9F7FC-4FBE-4CD1-B742-A9E839B39049}" type="datetime1">
              <a:rPr lang="en-US" smtClean="0"/>
              <a:t>2/16/2025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752E8-7021-3FF8-3E36-2921E77457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ptr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D9D0FD-159B-81E5-60B3-311AE84A5F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48F258-44BB-4B5C-9DC3-40FB2AAD5002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0AAF132-A1F8-F72D-D2F9-2C972133CB00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9402618" y="5996672"/>
            <a:ext cx="2043545" cy="724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828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1" r:id="rId1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pn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CF6D791D-3D99-0841-8B29-86AE654EB621}"/>
              </a:ext>
            </a:extLst>
          </p:cNvPr>
          <p:cNvSpPr txBox="1">
            <a:spLocks/>
          </p:cNvSpPr>
          <p:nvPr/>
        </p:nvSpPr>
        <p:spPr>
          <a:xfrm>
            <a:off x="101823" y="6960359"/>
            <a:ext cx="5329985" cy="987620"/>
          </a:xfrm>
          <a:prstGeom prst="rect">
            <a:avLst/>
          </a:prstGeom>
          <a:noFill/>
          <a:ln w="44450">
            <a:noFill/>
          </a:ln>
        </p:spPr>
        <p:txBody>
          <a:bodyPr vert="horz" lIns="91440" tIns="0" rIns="91440" bIns="0" rtlCol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en-US" sz="3600" b="1" dirty="0">
                <a:solidFill>
                  <a:srgbClr val="DA1A5A"/>
                </a:solidFill>
              </a:rPr>
              <a:t>Title Page Option</a:t>
            </a:r>
            <a:endParaRPr lang="en-US" sz="3600" b="1" dirty="0">
              <a:solidFill>
                <a:srgbClr val="DA1A5A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B17D6786-00F6-6047-81A6-5165FC02E54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/>
              <a:t>Kansainvälisen</a:t>
            </a:r>
            <a:r>
              <a:rPr lang="en-US" dirty="0"/>
              <a:t> </a:t>
            </a:r>
            <a:r>
              <a:rPr lang="en-US" dirty="0" err="1"/>
              <a:t>Rotaryn</a:t>
            </a:r>
            <a:r>
              <a:rPr lang="en-US" dirty="0"/>
              <a:t> </a:t>
            </a:r>
            <a:r>
              <a:rPr lang="en-US" dirty="0" err="1"/>
              <a:t>piiri</a:t>
            </a:r>
            <a:r>
              <a:rPr lang="en-US" dirty="0"/>
              <a:t> 1430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0F37C06-8A3D-8E4C-B6E2-47C520E49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PREPETS 1, 2025 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F06DE913-084E-10BC-CD32-E8BF870D5D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66278"/>
            <a:ext cx="5636378" cy="13144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079681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70DC6C-3654-6DF6-7712-8CC3C679F9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Supporting</a:t>
            </a:r>
            <a:r>
              <a:rPr lang="fi-FI" dirty="0"/>
              <a:t> </a:t>
            </a:r>
            <a:r>
              <a:rPr lang="fi-FI" dirty="0" err="1"/>
              <a:t>Education</a:t>
            </a:r>
            <a:endParaRPr lang="en-US" dirty="0"/>
          </a:p>
        </p:txBody>
      </p:sp>
      <p:pic>
        <p:nvPicPr>
          <p:cNvPr id="13" name="Content Placeholder 12" descr="An orange outline of a book and a pencil&#10;&#10;Description automatically generated">
            <a:extLst>
              <a:ext uri="{FF2B5EF4-FFF2-40B4-BE49-F238E27FC236}">
                <a16:creationId xmlns:a16="http://schemas.microsoft.com/office/drawing/2014/main" id="{6A9F4934-5090-C5D5-DDBD-6298187E418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61744"/>
            <a:ext cx="5181600" cy="4279099"/>
          </a:xfr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1BCD544D-0525-663F-400E-961BC98BC192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369090"/>
            <a:ext cx="2785779" cy="1755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6555F4-97CE-FB90-F340-3A08D9F37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11AFF-124D-4C57-9A6F-A49E0BABF716}" type="datetime1">
              <a:rPr lang="en-US" smtClean="0"/>
              <a:t>2/16/2025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CD7F76-B157-97E0-0148-60AFB7114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ptr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224FAA-0220-8A2F-BBBA-55ACA6DC1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8F258-44BB-4B5C-9DC3-40FB2AAD5002}" type="slidenum">
              <a:rPr lang="en-US" smtClean="0"/>
              <a:t>10</a:t>
            </a:fld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DB6462C-D214-4452-D002-0F9013956E75}"/>
              </a:ext>
            </a:extLst>
          </p:cNvPr>
          <p:cNvSpPr txBox="1"/>
          <p:nvPr/>
        </p:nvSpPr>
        <p:spPr>
          <a:xfrm>
            <a:off x="7259216" y="4450702"/>
            <a:ext cx="25065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Kouluvaari/koulumummi</a:t>
            </a:r>
          </a:p>
          <a:p>
            <a:r>
              <a:rPr lang="fi-FI" dirty="0"/>
              <a:t>Lukuvaari/lukumummi</a:t>
            </a:r>
          </a:p>
          <a:p>
            <a:endParaRPr lang="fi-FI" dirty="0"/>
          </a:p>
          <a:p>
            <a:r>
              <a:rPr lang="fi-FI" dirty="0"/>
              <a:t>Stipendit</a:t>
            </a:r>
            <a:endParaRPr lang="en-US" dirty="0"/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6937B490-D569-4208-4341-438D190962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59216" y="194069"/>
            <a:ext cx="4279763" cy="1237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5533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776AC3-87A3-DEDC-556B-56819C92E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Groving</a:t>
            </a:r>
            <a:r>
              <a:rPr lang="fi-FI" dirty="0"/>
              <a:t> </a:t>
            </a:r>
            <a:r>
              <a:rPr lang="fi-FI" dirty="0" err="1"/>
              <a:t>local</a:t>
            </a:r>
            <a:r>
              <a:rPr lang="fi-FI" dirty="0"/>
              <a:t> </a:t>
            </a:r>
            <a:r>
              <a:rPr lang="fi-FI" dirty="0" err="1"/>
              <a:t>economies</a:t>
            </a:r>
            <a:endParaRPr lang="en-US" dirty="0"/>
          </a:p>
        </p:txBody>
      </p:sp>
      <p:pic>
        <p:nvPicPr>
          <p:cNvPr id="9" name="Content Placeholder 8" descr="A blue circle with a stack of coins in it&#10;&#10;Description automatically generated">
            <a:extLst>
              <a:ext uri="{FF2B5EF4-FFF2-40B4-BE49-F238E27FC236}">
                <a16:creationId xmlns:a16="http://schemas.microsoft.com/office/drawing/2014/main" id="{5B45B7D8-8D63-63EF-217B-16A091BFF88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61744"/>
            <a:ext cx="5181600" cy="4279099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1896F3-5555-E8A2-5211-A860B76BD1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57395" y="2786324"/>
            <a:ext cx="5181600" cy="4351338"/>
          </a:xfrm>
        </p:spPr>
        <p:txBody>
          <a:bodyPr/>
          <a:lstStyle/>
          <a:p>
            <a:r>
              <a:rPr lang="fi-FI" dirty="0"/>
              <a:t>TRF </a:t>
            </a:r>
            <a:r>
              <a:rPr lang="fi-FI" dirty="0" err="1"/>
              <a:t>The</a:t>
            </a:r>
            <a:r>
              <a:rPr lang="fi-FI" dirty="0"/>
              <a:t> Rotary Foundation</a:t>
            </a:r>
          </a:p>
          <a:p>
            <a:endParaRPr lang="fi-FI" dirty="0"/>
          </a:p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ECCC8E-3728-B461-F920-312DFBB0C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11AFF-124D-4C57-9A6F-A49E0BABF716}" type="datetime1">
              <a:rPr lang="en-US" smtClean="0"/>
              <a:t>2/16/2025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8DC088-F294-0F1D-7878-73C450FC6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ptr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94ED0B-2881-51D4-AEB7-F0C564FA1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8F258-44BB-4B5C-9DC3-40FB2AAD5002}" type="slidenum">
              <a:rPr lang="en-US" smtClean="0"/>
              <a:t>11</a:t>
            </a:fld>
            <a:endParaRPr lang="en-US"/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9CAD0448-4C44-8FDA-6D9B-BCBD3C8696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0664" y="122496"/>
            <a:ext cx="4356020" cy="1086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8572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F0692A-4504-E402-7E95-E0BF4584FA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D1430 tulevaisuus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E00615-196E-6708-F882-22F7021EC8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Board</a:t>
            </a:r>
          </a:p>
          <a:p>
            <a:endParaRPr lang="en-US" dirty="0"/>
          </a:p>
          <a:p>
            <a:r>
              <a:rPr lang="en-US" dirty="0"/>
              <a:t>agrees to grant a two-year extension for redistricting to District 1430 (Finland), and in accordance with its decision 166.1, June 2022, merges District 1430 with a neighboring district on 1 July 2028, if they do not reach at least 1,100 members by 1 July 2026;</a:t>
            </a:r>
          </a:p>
          <a:p>
            <a:r>
              <a:rPr lang="en-US" dirty="0" err="1"/>
              <a:t>Vaikka</a:t>
            </a:r>
            <a:r>
              <a:rPr lang="en-US" dirty="0"/>
              <a:t> </a:t>
            </a:r>
            <a:r>
              <a:rPr lang="en-US" dirty="0" err="1"/>
              <a:t>emme</a:t>
            </a:r>
            <a:r>
              <a:rPr lang="en-US" dirty="0"/>
              <a:t> </a:t>
            </a:r>
            <a:r>
              <a:rPr lang="en-US" dirty="0" err="1"/>
              <a:t>saa</a:t>
            </a:r>
            <a:r>
              <a:rPr lang="en-US" dirty="0"/>
              <a:t> </a:t>
            </a:r>
            <a:r>
              <a:rPr lang="en-US" dirty="0" err="1"/>
              <a:t>antaa</a:t>
            </a:r>
            <a:r>
              <a:rPr lang="en-US" dirty="0"/>
              <a:t> </a:t>
            </a:r>
            <a:r>
              <a:rPr lang="en-US" dirty="0" err="1"/>
              <a:t>periksi</a:t>
            </a:r>
            <a:r>
              <a:rPr lang="en-US" dirty="0"/>
              <a:t>, on </a:t>
            </a:r>
            <a:r>
              <a:rPr lang="en-US" dirty="0" err="1"/>
              <a:t>edessä</a:t>
            </a:r>
            <a:r>
              <a:rPr lang="en-US" dirty="0"/>
              <a:t> </a:t>
            </a:r>
            <a:r>
              <a:rPr lang="en-US" dirty="0" err="1"/>
              <a:t>melkoinen</a:t>
            </a:r>
            <a:r>
              <a:rPr lang="en-US" dirty="0"/>
              <a:t> </a:t>
            </a:r>
            <a:r>
              <a:rPr lang="en-US" dirty="0" err="1"/>
              <a:t>urakka</a:t>
            </a:r>
            <a:endParaRPr lang="en-US" dirty="0"/>
          </a:p>
          <a:p>
            <a:r>
              <a:rPr lang="en-US" dirty="0"/>
              <a:t>On </a:t>
            </a:r>
            <a:r>
              <a:rPr lang="en-US" dirty="0" err="1"/>
              <a:t>myös</a:t>
            </a:r>
            <a:r>
              <a:rPr lang="en-US" dirty="0"/>
              <a:t> </a:t>
            </a:r>
            <a:r>
              <a:rPr lang="en-US" dirty="0" err="1"/>
              <a:t>varauduttava</a:t>
            </a:r>
            <a:r>
              <a:rPr lang="en-US" dirty="0"/>
              <a:t> </a:t>
            </a:r>
            <a:r>
              <a:rPr lang="en-US" dirty="0" err="1"/>
              <a:t>siihen</a:t>
            </a:r>
            <a:r>
              <a:rPr lang="en-US" dirty="0"/>
              <a:t>, </a:t>
            </a:r>
            <a:r>
              <a:rPr lang="en-US" dirty="0" err="1"/>
              <a:t>että</a:t>
            </a:r>
            <a:r>
              <a:rPr lang="en-US" dirty="0"/>
              <a:t> </a:t>
            </a:r>
            <a:r>
              <a:rPr lang="en-US" dirty="0" err="1"/>
              <a:t>yhdistyminen</a:t>
            </a:r>
            <a:r>
              <a:rPr lang="en-US" dirty="0"/>
              <a:t> on </a:t>
            </a:r>
            <a:r>
              <a:rPr lang="en-US" dirty="0" err="1"/>
              <a:t>väistämätöntä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777AA5-752B-CB4C-9FCE-BD91156F02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670E2-8112-4B92-AAB5-23A40D88735B}" type="datetime1">
              <a:rPr lang="en-US" smtClean="0"/>
              <a:t>2/16/2025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554566-7D9D-290E-E595-C28BDE995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ptr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A07312-5967-0165-9239-7B5BB6F89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8F258-44BB-4B5C-9DC3-40FB2AAD5002}" type="slidenum">
              <a:rPr lang="en-US" smtClean="0"/>
              <a:t>12</a:t>
            </a:fld>
            <a:endParaRPr lang="en-US"/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A25E420E-4060-7474-D10F-BF138D4E66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0450" y="447403"/>
            <a:ext cx="4038845" cy="131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6201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F0692A-4504-E402-7E95-E0BF4584FA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D1430 tulevaisuus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777AA5-752B-CB4C-9FCE-BD91156F02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670E2-8112-4B92-AAB5-23A40D88735B}" type="datetime1">
              <a:rPr lang="en-US" smtClean="0"/>
              <a:t>2/16/2025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554566-7D9D-290E-E595-C28BDE995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ptr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A07312-5967-0165-9239-7B5BB6F89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8F258-44BB-4B5C-9DC3-40FB2AAD5002}" type="slidenum">
              <a:rPr lang="en-US" smtClean="0"/>
              <a:t>13</a:t>
            </a:fld>
            <a:endParaRPr lang="en-US"/>
          </a:p>
        </p:txBody>
      </p:sp>
      <p:graphicFrame>
        <p:nvGraphicFramePr>
          <p:cNvPr id="10" name="Sisällön paikkamerkki 9">
            <a:extLst>
              <a:ext uri="{FF2B5EF4-FFF2-40B4-BE49-F238E27FC236}">
                <a16:creationId xmlns:a16="http://schemas.microsoft.com/office/drawing/2014/main" id="{61C8392D-817E-243B-C591-33C7C9CB46F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59909028"/>
              </p:ext>
            </p:extLst>
          </p:nvPr>
        </p:nvGraphicFramePr>
        <p:xfrm>
          <a:off x="2309248" y="1825622"/>
          <a:ext cx="7671660" cy="4351344"/>
        </p:xfrm>
        <a:graphic>
          <a:graphicData uri="http://schemas.openxmlformats.org/drawingml/2006/table">
            <a:tbl>
              <a:tblPr/>
              <a:tblGrid>
                <a:gridCol w="1660874">
                  <a:extLst>
                    <a:ext uri="{9D8B030D-6E8A-4147-A177-3AD203B41FA5}">
                      <a16:colId xmlns:a16="http://schemas.microsoft.com/office/drawing/2014/main" val="967073486"/>
                    </a:ext>
                  </a:extLst>
                </a:gridCol>
                <a:gridCol w="949071">
                  <a:extLst>
                    <a:ext uri="{9D8B030D-6E8A-4147-A177-3AD203B41FA5}">
                      <a16:colId xmlns:a16="http://schemas.microsoft.com/office/drawing/2014/main" val="3164396165"/>
                    </a:ext>
                  </a:extLst>
                </a:gridCol>
                <a:gridCol w="1403835">
                  <a:extLst>
                    <a:ext uri="{9D8B030D-6E8A-4147-A177-3AD203B41FA5}">
                      <a16:colId xmlns:a16="http://schemas.microsoft.com/office/drawing/2014/main" val="2362218418"/>
                    </a:ext>
                  </a:extLst>
                </a:gridCol>
                <a:gridCol w="1443379">
                  <a:extLst>
                    <a:ext uri="{9D8B030D-6E8A-4147-A177-3AD203B41FA5}">
                      <a16:colId xmlns:a16="http://schemas.microsoft.com/office/drawing/2014/main" val="63558912"/>
                    </a:ext>
                  </a:extLst>
                </a:gridCol>
                <a:gridCol w="949071">
                  <a:extLst>
                    <a:ext uri="{9D8B030D-6E8A-4147-A177-3AD203B41FA5}">
                      <a16:colId xmlns:a16="http://schemas.microsoft.com/office/drawing/2014/main" val="1166348473"/>
                    </a:ext>
                  </a:extLst>
                </a:gridCol>
                <a:gridCol w="632715">
                  <a:extLst>
                    <a:ext uri="{9D8B030D-6E8A-4147-A177-3AD203B41FA5}">
                      <a16:colId xmlns:a16="http://schemas.microsoft.com/office/drawing/2014/main" val="446269397"/>
                    </a:ext>
                  </a:extLst>
                </a:gridCol>
                <a:gridCol w="632715">
                  <a:extLst>
                    <a:ext uri="{9D8B030D-6E8A-4147-A177-3AD203B41FA5}">
                      <a16:colId xmlns:a16="http://schemas.microsoft.com/office/drawing/2014/main" val="1376584424"/>
                    </a:ext>
                  </a:extLst>
                </a:gridCol>
              </a:tblGrid>
              <a:tr h="369476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D1430</a:t>
                      </a:r>
                    </a:p>
                  </a:txBody>
                  <a:tcPr marL="6057" marR="6057" marT="6057" marB="4361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i-FI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7" marR="6057" marT="6057" marB="4361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i-FI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7" marR="6057" marT="6057" marB="4361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i-FI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7" marR="6057" marT="6057" marB="4361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i-FI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7" marR="6057" marT="6057" marB="4361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fi-FI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Jäsenmäärätilasto</a:t>
                      </a:r>
                    </a:p>
                  </a:txBody>
                  <a:tcPr marL="6057" marR="6057" marT="6057" marB="4361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6571990"/>
                  </a:ext>
                </a:extLst>
              </a:tr>
              <a:tr h="209572">
                <a:tc>
                  <a:txBody>
                    <a:bodyPr/>
                    <a:lstStyle/>
                    <a:p>
                      <a:pPr algn="l" fontAlgn="b"/>
                      <a:endParaRPr lang="fi-FI" sz="10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7" marR="6057" marT="6057" marB="4361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i-FI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7" marR="6057" marT="6057" marB="4361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i-FI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7" marR="6057" marT="6057" marB="4361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i-FI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7" marR="6057" marT="6057" marB="4361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i-FI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7" marR="6057" marT="6057" marB="4361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i-FI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7" marR="6057" marT="6057" marB="4361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i-FI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7" marR="6057" marT="6057" marB="4361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08357299"/>
                  </a:ext>
                </a:extLst>
              </a:tr>
              <a:tr h="209572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Maa/alue</a:t>
                      </a:r>
                    </a:p>
                  </a:txBody>
                  <a:tcPr marL="6057" marR="6057" marT="6057" marB="4361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Klubit</a:t>
                      </a:r>
                    </a:p>
                  </a:txBody>
                  <a:tcPr marL="6057" marR="6057" marT="6057" marB="4361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Aktiivijäsenet</a:t>
                      </a:r>
                    </a:p>
                  </a:txBody>
                  <a:tcPr marL="6057" marR="6057" marT="6057" marB="4361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Kunniajäsenet</a:t>
                      </a:r>
                    </a:p>
                  </a:txBody>
                  <a:tcPr marL="6057" marR="6057" marT="6057" marB="4361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Yhteensä</a:t>
                      </a:r>
                    </a:p>
                  </a:txBody>
                  <a:tcPr marL="6057" marR="6057" marT="6057" marB="4361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Naisia</a:t>
                      </a:r>
                    </a:p>
                  </a:txBody>
                  <a:tcPr marL="6057" marR="6057" marT="6057" marB="4361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Miehiä</a:t>
                      </a:r>
                    </a:p>
                  </a:txBody>
                  <a:tcPr marL="6057" marR="6057" marT="6057" marB="4361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7194041"/>
                  </a:ext>
                </a:extLst>
              </a:tr>
              <a:tr h="209572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FI 01.07.2024</a:t>
                      </a:r>
                    </a:p>
                  </a:txBody>
                  <a:tcPr marL="6057" marR="6057" marT="6057" marB="4361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6057" marR="6057" marT="6057" marB="4361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809</a:t>
                      </a:r>
                    </a:p>
                  </a:txBody>
                  <a:tcPr marL="6057" marR="6057" marT="6057" marB="4361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</a:t>
                      </a:r>
                    </a:p>
                  </a:txBody>
                  <a:tcPr marL="6057" marR="6057" marT="6057" marB="4361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894</a:t>
                      </a:r>
                    </a:p>
                  </a:txBody>
                  <a:tcPr marL="6057" marR="6057" marT="6057" marB="4361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160</a:t>
                      </a:r>
                    </a:p>
                  </a:txBody>
                  <a:tcPr marL="6057" marR="6057" marT="6057" marB="4361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649</a:t>
                      </a:r>
                    </a:p>
                  </a:txBody>
                  <a:tcPr marL="6057" marR="6057" marT="6057" marB="4361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657195"/>
                  </a:ext>
                </a:extLst>
              </a:tr>
              <a:tr h="209572">
                <a:tc>
                  <a:txBody>
                    <a:bodyPr/>
                    <a:lstStyle/>
                    <a:p>
                      <a:pPr algn="l" fontAlgn="b"/>
                      <a:endParaRPr lang="fi-FI" sz="10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7" marR="6057" marT="6057" marB="4361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i-FI" sz="10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7" marR="6057" marT="6057" marB="4361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i-FI" sz="10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7" marR="6057" marT="6057" marB="4361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i-FI" sz="10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7" marR="6057" marT="6057" marB="4361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i-FI" sz="10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7" marR="6057" marT="6057" marB="4361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i-FI" sz="10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7" marR="6057" marT="6057" marB="4361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i-FI" sz="10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7" marR="6057" marT="6057" marB="4361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41632603"/>
                  </a:ext>
                </a:extLst>
              </a:tr>
              <a:tr h="209572">
                <a:tc>
                  <a:txBody>
                    <a:bodyPr/>
                    <a:lstStyle/>
                    <a:p>
                      <a:pPr algn="l" fontAlgn="b"/>
                      <a:endParaRPr lang="fi-FI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7" marR="6057" marT="6057" marB="4361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i-FI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7" marR="6057" marT="6057" marB="4361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i-FI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7" marR="6057" marT="6057" marB="4361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i-FI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7" marR="6057" marT="6057" marB="4361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i-FI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7" marR="6057" marT="6057" marB="4361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i-FI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7" marR="6057" marT="6057" marB="4361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i-FI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7" marR="6057" marT="6057" marB="4361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6134624"/>
                  </a:ext>
                </a:extLst>
              </a:tr>
              <a:tr h="209572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Maa/alue</a:t>
                      </a:r>
                    </a:p>
                  </a:txBody>
                  <a:tcPr marL="6057" marR="6057" marT="6057" marB="4361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Klubit</a:t>
                      </a:r>
                    </a:p>
                  </a:txBody>
                  <a:tcPr marL="6057" marR="6057" marT="6057" marB="4361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Aktiivijäsenet</a:t>
                      </a:r>
                    </a:p>
                  </a:txBody>
                  <a:tcPr marL="6057" marR="6057" marT="6057" marB="4361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Kunniajäsenet</a:t>
                      </a:r>
                    </a:p>
                  </a:txBody>
                  <a:tcPr marL="6057" marR="6057" marT="6057" marB="4361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Yhteensä</a:t>
                      </a:r>
                    </a:p>
                  </a:txBody>
                  <a:tcPr marL="6057" marR="6057" marT="6057" marB="4361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Naisia</a:t>
                      </a:r>
                    </a:p>
                  </a:txBody>
                  <a:tcPr marL="6057" marR="6057" marT="6057" marB="4361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Miehiä</a:t>
                      </a:r>
                    </a:p>
                  </a:txBody>
                  <a:tcPr marL="6057" marR="6057" marT="6057" marB="4361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0048514"/>
                  </a:ext>
                </a:extLst>
              </a:tr>
              <a:tr h="209572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 05.08.2024</a:t>
                      </a:r>
                    </a:p>
                  </a:txBody>
                  <a:tcPr marL="6057" marR="6057" marT="6057" marB="4361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6057" marR="6057" marT="6057" marB="4361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805</a:t>
                      </a:r>
                    </a:p>
                  </a:txBody>
                  <a:tcPr marL="6057" marR="6057" marT="6057" marB="4361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</a:t>
                      </a:r>
                    </a:p>
                  </a:txBody>
                  <a:tcPr marL="6057" marR="6057" marT="6057" marB="4361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892</a:t>
                      </a:r>
                    </a:p>
                  </a:txBody>
                  <a:tcPr marL="6057" marR="6057" marT="6057" marB="4361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161</a:t>
                      </a:r>
                    </a:p>
                  </a:txBody>
                  <a:tcPr marL="6057" marR="6057" marT="6057" marB="4361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644</a:t>
                      </a:r>
                    </a:p>
                  </a:txBody>
                  <a:tcPr marL="6057" marR="6057" marT="6057" marB="4361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35330769"/>
                  </a:ext>
                </a:extLst>
              </a:tr>
              <a:tr h="209572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 02.09.2024</a:t>
                      </a:r>
                    </a:p>
                  </a:txBody>
                  <a:tcPr marL="6057" marR="6057" marT="6057" marB="4361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6057" marR="6057" marT="6057" marB="4361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810</a:t>
                      </a:r>
                    </a:p>
                  </a:txBody>
                  <a:tcPr marL="6057" marR="6057" marT="6057" marB="4361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</a:t>
                      </a:r>
                    </a:p>
                  </a:txBody>
                  <a:tcPr marL="6057" marR="6057" marT="6057" marB="4361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895</a:t>
                      </a:r>
                    </a:p>
                  </a:txBody>
                  <a:tcPr marL="6057" marR="6057" marT="6057" marB="4361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162</a:t>
                      </a:r>
                    </a:p>
                  </a:txBody>
                  <a:tcPr marL="6057" marR="6057" marT="6057" marB="4361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648</a:t>
                      </a:r>
                    </a:p>
                  </a:txBody>
                  <a:tcPr marL="6057" marR="6057" marT="6057" marB="4361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95251285"/>
                  </a:ext>
                </a:extLst>
              </a:tr>
              <a:tr h="209572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 01.10.2024</a:t>
                      </a:r>
                    </a:p>
                  </a:txBody>
                  <a:tcPr marL="6057" marR="6057" marT="6057" marB="4361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6057" marR="6057" marT="6057" marB="4361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810</a:t>
                      </a:r>
                    </a:p>
                  </a:txBody>
                  <a:tcPr marL="6057" marR="6057" marT="6057" marB="4361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</a:t>
                      </a:r>
                    </a:p>
                  </a:txBody>
                  <a:tcPr marL="6057" marR="6057" marT="6057" marB="4361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894</a:t>
                      </a:r>
                    </a:p>
                  </a:txBody>
                  <a:tcPr marL="6057" marR="6057" marT="6057" marB="4361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163</a:t>
                      </a:r>
                    </a:p>
                  </a:txBody>
                  <a:tcPr marL="6057" marR="6057" marT="6057" marB="4361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647</a:t>
                      </a:r>
                    </a:p>
                  </a:txBody>
                  <a:tcPr marL="6057" marR="6057" marT="6057" marB="4361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17878744"/>
                  </a:ext>
                </a:extLst>
              </a:tr>
              <a:tr h="209572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 01.11.2024</a:t>
                      </a:r>
                    </a:p>
                  </a:txBody>
                  <a:tcPr marL="6057" marR="6057" marT="6057" marB="4361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6057" marR="6057" marT="6057" marB="4361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802</a:t>
                      </a:r>
                    </a:p>
                  </a:txBody>
                  <a:tcPr marL="6057" marR="6057" marT="6057" marB="4361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</a:t>
                      </a:r>
                    </a:p>
                  </a:txBody>
                  <a:tcPr marL="6057" marR="6057" marT="6057" marB="4361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884</a:t>
                      </a:r>
                    </a:p>
                  </a:txBody>
                  <a:tcPr marL="6057" marR="6057" marT="6057" marB="4361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161</a:t>
                      </a:r>
                    </a:p>
                  </a:txBody>
                  <a:tcPr marL="6057" marR="6057" marT="6057" marB="4361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641</a:t>
                      </a:r>
                    </a:p>
                  </a:txBody>
                  <a:tcPr marL="6057" marR="6057" marT="6057" marB="4361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01425472"/>
                  </a:ext>
                </a:extLst>
              </a:tr>
              <a:tr h="209572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 02.12.2024</a:t>
                      </a:r>
                    </a:p>
                  </a:txBody>
                  <a:tcPr marL="6057" marR="6057" marT="6057" marB="4361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6057" marR="6057" marT="6057" marB="4361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798</a:t>
                      </a:r>
                    </a:p>
                  </a:txBody>
                  <a:tcPr marL="6057" marR="6057" marT="6057" marB="4361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</a:t>
                      </a:r>
                    </a:p>
                  </a:txBody>
                  <a:tcPr marL="6057" marR="6057" marT="6057" marB="4361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882</a:t>
                      </a:r>
                    </a:p>
                  </a:txBody>
                  <a:tcPr marL="6057" marR="6057" marT="6057" marB="4361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160</a:t>
                      </a:r>
                    </a:p>
                  </a:txBody>
                  <a:tcPr marL="6057" marR="6057" marT="6057" marB="4361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638</a:t>
                      </a:r>
                    </a:p>
                  </a:txBody>
                  <a:tcPr marL="6057" marR="6057" marT="6057" marB="4361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0553756"/>
                  </a:ext>
                </a:extLst>
              </a:tr>
              <a:tr h="209572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 01.01.2025</a:t>
                      </a:r>
                    </a:p>
                  </a:txBody>
                  <a:tcPr marL="6057" marR="6057" marT="6057" marB="4361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6057" marR="6057" marT="6057" marB="4361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789</a:t>
                      </a:r>
                    </a:p>
                  </a:txBody>
                  <a:tcPr marL="6057" marR="6057" marT="6057" marB="4361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</a:t>
                      </a:r>
                    </a:p>
                  </a:txBody>
                  <a:tcPr marL="6057" marR="6057" marT="6057" marB="4361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873</a:t>
                      </a:r>
                    </a:p>
                  </a:txBody>
                  <a:tcPr marL="6057" marR="6057" marT="6057" marB="4361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158</a:t>
                      </a:r>
                    </a:p>
                  </a:txBody>
                  <a:tcPr marL="6057" marR="6057" marT="6057" marB="4361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631</a:t>
                      </a:r>
                    </a:p>
                  </a:txBody>
                  <a:tcPr marL="6057" marR="6057" marT="6057" marB="4361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29332804"/>
                  </a:ext>
                </a:extLst>
              </a:tr>
              <a:tr h="209572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 03.02.2025</a:t>
                      </a:r>
                    </a:p>
                  </a:txBody>
                  <a:tcPr marL="6057" marR="6057" marT="6057" marB="4361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6057" marR="6057" marT="6057" marB="4361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784</a:t>
                      </a:r>
                    </a:p>
                  </a:txBody>
                  <a:tcPr marL="6057" marR="6057" marT="6057" marB="4361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</a:t>
                      </a:r>
                    </a:p>
                  </a:txBody>
                  <a:tcPr marL="6057" marR="6057" marT="6057" marB="4361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866</a:t>
                      </a:r>
                    </a:p>
                  </a:txBody>
                  <a:tcPr marL="6057" marR="6057" marT="6057" marB="4361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159</a:t>
                      </a:r>
                    </a:p>
                  </a:txBody>
                  <a:tcPr marL="6057" marR="6057" marT="6057" marB="4361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625</a:t>
                      </a:r>
                    </a:p>
                  </a:txBody>
                  <a:tcPr marL="6057" marR="6057" marT="6057" marB="4361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94975240"/>
                  </a:ext>
                </a:extLst>
              </a:tr>
              <a:tr h="209572">
                <a:tc>
                  <a:txBody>
                    <a:bodyPr/>
                    <a:lstStyle/>
                    <a:p>
                      <a:pPr algn="l" fontAlgn="b"/>
                      <a:endParaRPr lang="fi-FI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7" marR="6057" marT="6057" marB="4361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i-FI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7" marR="6057" marT="6057" marB="4361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i-FI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7" marR="6057" marT="6057" marB="4361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i-FI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7" marR="6057" marT="6057" marB="4361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i-FI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7" marR="6057" marT="6057" marB="4361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i-FI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7" marR="6057" marT="6057" marB="4361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i-FI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7" marR="6057" marT="6057" marB="4361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036399"/>
                  </a:ext>
                </a:extLst>
              </a:tr>
              <a:tr h="209572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MUUTOS</a:t>
                      </a:r>
                    </a:p>
                  </a:txBody>
                  <a:tcPr marL="6057" marR="6057" marT="6057" marB="4361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Klubit</a:t>
                      </a:r>
                    </a:p>
                  </a:txBody>
                  <a:tcPr marL="6057" marR="6057" marT="6057" marB="4361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Aktiivijäsenet</a:t>
                      </a:r>
                    </a:p>
                  </a:txBody>
                  <a:tcPr marL="6057" marR="6057" marT="6057" marB="4361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Kunniajäsenet</a:t>
                      </a:r>
                    </a:p>
                  </a:txBody>
                  <a:tcPr marL="6057" marR="6057" marT="6057" marB="4361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Yhteensä</a:t>
                      </a:r>
                    </a:p>
                  </a:txBody>
                  <a:tcPr marL="6057" marR="6057" marT="6057" marB="4361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Naiset</a:t>
                      </a:r>
                    </a:p>
                  </a:txBody>
                  <a:tcPr marL="6057" marR="6057" marT="6057" marB="4361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Miehet</a:t>
                      </a:r>
                    </a:p>
                  </a:txBody>
                  <a:tcPr marL="6057" marR="6057" marT="6057" marB="4361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6961653"/>
                  </a:ext>
                </a:extLst>
              </a:tr>
              <a:tr h="209572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Kuukaudessa</a:t>
                      </a:r>
                    </a:p>
                  </a:txBody>
                  <a:tcPr marL="6057" marR="6057" marT="6057" marB="4361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7" marR="6057" marT="6057" marB="4361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7" marR="6057" marT="6057" marB="4361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7" marR="6057" marT="6057" marB="4361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7" marR="6057" marT="6057" marB="4361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7" marR="6057" marT="6057" marB="4361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i-FI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7" marR="6057" marT="6057" marB="4361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90134474"/>
                  </a:ext>
                </a:extLst>
              </a:tr>
              <a:tr h="209572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1.1.25-&gt; 3.2.25</a:t>
                      </a:r>
                    </a:p>
                  </a:txBody>
                  <a:tcPr marL="6057" marR="6057" marT="6057" marB="4361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057" marR="6057" marT="6057" marB="4361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-5</a:t>
                      </a:r>
                    </a:p>
                  </a:txBody>
                  <a:tcPr marL="6057" marR="6057" marT="6057" marB="4361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</a:t>
                      </a:r>
                    </a:p>
                  </a:txBody>
                  <a:tcPr marL="6057" marR="6057" marT="6057" marB="4361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-7</a:t>
                      </a:r>
                    </a:p>
                  </a:txBody>
                  <a:tcPr marL="6057" marR="6057" marT="6057" marB="4361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057" marR="6057" marT="6057" marB="4361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-6</a:t>
                      </a:r>
                    </a:p>
                  </a:txBody>
                  <a:tcPr marL="6057" marR="6057" marT="6057" marB="4361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2735785"/>
                  </a:ext>
                </a:extLst>
              </a:tr>
              <a:tr h="209572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Kauden alusta</a:t>
                      </a:r>
                    </a:p>
                  </a:txBody>
                  <a:tcPr marL="6057" marR="6057" marT="6057" marB="4361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i-FI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7" marR="6057" marT="6057" marB="4361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i-FI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7" marR="6057" marT="6057" marB="4361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i-FI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7" marR="6057" marT="6057" marB="4361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i-FI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7" marR="6057" marT="6057" marB="4361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i-FI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7" marR="6057" marT="6057" marB="4361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i-FI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7" marR="6057" marT="6057" marB="4361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71103711"/>
                  </a:ext>
                </a:extLst>
              </a:tr>
              <a:tr h="209572"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1.7.24 -&gt; 3.2.25</a:t>
                      </a:r>
                    </a:p>
                  </a:txBody>
                  <a:tcPr marL="6057" marR="6057" marT="6057" marB="4361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057" marR="6057" marT="6057" marB="4361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-25</a:t>
                      </a:r>
                    </a:p>
                  </a:txBody>
                  <a:tcPr marL="6057" marR="6057" marT="6057" marB="4361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</a:t>
                      </a:r>
                    </a:p>
                  </a:txBody>
                  <a:tcPr marL="6057" marR="6057" marT="6057" marB="4361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-28</a:t>
                      </a:r>
                    </a:p>
                  </a:txBody>
                  <a:tcPr marL="6057" marR="6057" marT="6057" marB="4361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</a:t>
                      </a:r>
                    </a:p>
                  </a:txBody>
                  <a:tcPr marL="6057" marR="6057" marT="6057" marB="4361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-24</a:t>
                      </a:r>
                    </a:p>
                  </a:txBody>
                  <a:tcPr marL="6057" marR="6057" marT="6057" marB="4361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9080422"/>
                  </a:ext>
                </a:extLst>
              </a:tr>
            </a:tbl>
          </a:graphicData>
        </a:graphic>
      </p:graphicFrame>
      <p:pic>
        <p:nvPicPr>
          <p:cNvPr id="13" name="Kuva 12">
            <a:extLst>
              <a:ext uri="{FF2B5EF4-FFF2-40B4-BE49-F238E27FC236}">
                <a16:creationId xmlns:a16="http://schemas.microsoft.com/office/drawing/2014/main" id="{052C244C-C2B5-FDFC-2FB6-8E4254DA32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1802" y="230191"/>
            <a:ext cx="4041998" cy="131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7699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89444D-5DA5-4ABF-E20A-01E4BE5936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fi-FI" dirty="0"/>
              <a:t>Kuvernöörin painotuksia kaudelle 2025-2026</a:t>
            </a:r>
            <a:br>
              <a:rPr lang="fi-FI" dirty="0"/>
            </a:br>
            <a:r>
              <a:rPr lang="fi-FI" dirty="0"/>
              <a:t>Rotary osaksi yhteisöä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61F5B9-761E-3E6F-10DF-5EC4002F82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/>
          <a:p>
            <a:r>
              <a:rPr lang="fi-FI" sz="1800" dirty="0"/>
              <a:t>Teemme yhdessä hyvää</a:t>
            </a:r>
          </a:p>
          <a:p>
            <a:r>
              <a:rPr lang="fi-FI" sz="1800" dirty="0"/>
              <a:t>Rotary tunnetaan yhteisössä</a:t>
            </a:r>
          </a:p>
          <a:p>
            <a:r>
              <a:rPr lang="fi-FI" sz="1800" dirty="0"/>
              <a:t>Teemme yhteistyötä mm kuntien, hyvinvointialueiden ja toisten järjestöjen kanssa</a:t>
            </a:r>
          </a:p>
          <a:p>
            <a:r>
              <a:rPr lang="fi-FI" sz="1800" dirty="0"/>
              <a:t>Tiivistämme yhteyksiä alueen elinkeinoelämään</a:t>
            </a:r>
          </a:p>
          <a:p>
            <a:r>
              <a:rPr lang="fi-FI" sz="1800" dirty="0"/>
              <a:t>Matala kynnys liittyä</a:t>
            </a:r>
          </a:p>
          <a:p>
            <a:r>
              <a:rPr lang="fi-FI" sz="1800" dirty="0"/>
              <a:t>Klubikokemus on kunnossa: varainhankinta, palveluprojektit, yhteisöllisyys ja klubin jäsenyyden lisäarvo näkyvät toimintasuunnitelmassa</a:t>
            </a:r>
          </a:p>
          <a:p>
            <a:r>
              <a:rPr lang="fi-FI" sz="1800" dirty="0"/>
              <a:t>Perustamme uusia klubeja (myönteistä kehitystä esim. Mikkeliin perusteilla oleva </a:t>
            </a:r>
            <a:r>
              <a:rPr lang="fi-FI" sz="1800" dirty="0" err="1"/>
              <a:t>Rotarct</a:t>
            </a:r>
            <a:r>
              <a:rPr lang="fi-FI" sz="1800" dirty="0"/>
              <a:t>- klubi)</a:t>
            </a:r>
          </a:p>
          <a:p>
            <a:r>
              <a:rPr lang="fi-FI" sz="1800" dirty="0"/>
              <a:t>Huolehdimme jäsenistöstämme ja parannamme yhteisöllisyyttä</a:t>
            </a:r>
            <a:endParaRPr lang="en-US" sz="18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09AFCA-2646-DAAB-6E66-BD08E69B04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888E1908-F732-47A8-922F-806099863B84}" type="datetime1">
              <a:rPr lang="en-US" smtClean="0"/>
              <a:pPr>
                <a:spcAft>
                  <a:spcPts val="600"/>
                </a:spcAft>
              </a:pPr>
              <a:t>2/16/2025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6FA5AC1-58A9-7376-D5A6-4D674F0C5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81400" y="6356350"/>
            <a:ext cx="294132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ptr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0A8CFC-0A1A-F42C-A370-690E3CFF3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15912" y="6360668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7248F258-44BB-4B5C-9DC3-40FB2AAD5002}" type="slidenum">
              <a:rPr lang="en-US" smtClean="0"/>
              <a:pPr>
                <a:spcAft>
                  <a:spcPts val="600"/>
                </a:spcAft>
              </a:pPr>
              <a:t>14</a:t>
            </a:fld>
            <a:endParaRPr lang="en-US"/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532D0232-D0CA-8803-8AAB-8C2E9B751B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5912" y="1102780"/>
            <a:ext cx="4048095" cy="131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7118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0CBAB0-5CF4-607D-CEBA-E17DE7C457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Klubin</a:t>
            </a:r>
            <a:r>
              <a:rPr lang="en-US" dirty="0"/>
              <a:t> </a:t>
            </a:r>
            <a:r>
              <a:rPr lang="en-US" dirty="0" err="1"/>
              <a:t>strategiasta</a:t>
            </a:r>
            <a:br>
              <a:rPr lang="en-US" dirty="0"/>
            </a:br>
            <a:r>
              <a:rPr lang="en-US" dirty="0" err="1"/>
              <a:t>toimintasuunnitelmaksi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D9B427-951E-EEE3-39E5-FB2B72B17A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DB5D43-B36D-0FDB-9213-50494E875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BBD31-9C68-4845-8789-15AEF809770E}" type="datetime1">
              <a:rPr lang="en-US" smtClean="0"/>
              <a:t>2/16/2025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255E00AB-16D0-FB3B-17D4-2339790B4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ptr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5A59E2-EE4E-1D2A-DFCC-7C459FB38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8F258-44BB-4B5C-9DC3-40FB2AAD5002}" type="slidenum">
              <a:rPr lang="en-US" smtClean="0"/>
              <a:t>15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121619-786B-6C57-A9C2-5DC2676CFF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6127" y="431121"/>
            <a:ext cx="2147074" cy="12728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C9EEA1-D135-97AA-ADC7-2B4E42B7AC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1825625"/>
            <a:ext cx="8247927" cy="4674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122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36BB73-3F21-1E54-780B-61F8400A2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Jäsenhankinta</a:t>
            </a:r>
            <a:r>
              <a:rPr lang="en-US" dirty="0"/>
              <a:t> ja </a:t>
            </a:r>
            <a:r>
              <a:rPr lang="en-US" dirty="0" err="1"/>
              <a:t>uudet</a:t>
            </a:r>
            <a:r>
              <a:rPr lang="en-US" dirty="0"/>
              <a:t> </a:t>
            </a:r>
            <a:r>
              <a:rPr lang="en-US" dirty="0" err="1"/>
              <a:t>klubit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B2D3D8-9032-7AF9-53CE-D0F997976D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Jäsenhankintaan=klubin tulevaisuuteen on kiinnitettävä huomiota</a:t>
            </a:r>
          </a:p>
          <a:p>
            <a:r>
              <a:rPr lang="fi-FI" dirty="0"/>
              <a:t>Uudet klubit mahdollistavat uusimuotoisen toiminnan</a:t>
            </a:r>
          </a:p>
          <a:p>
            <a:r>
              <a:rPr lang="fi-FI" dirty="0"/>
              <a:t>Piiriltä saa tukea klubien perustamiseen</a:t>
            </a:r>
          </a:p>
          <a:p>
            <a:r>
              <a:rPr lang="fi-FI" dirty="0"/>
              <a:t>Yhteistyö </a:t>
            </a:r>
            <a:r>
              <a:rPr lang="fi-FI" dirty="0" err="1"/>
              <a:t>RotarAct</a:t>
            </a:r>
            <a:r>
              <a:rPr lang="fi-FI" dirty="0"/>
              <a:t> –klubin kanssa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78CF9E-12BE-64D2-E225-BC23DEB01C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450B7-AED5-42A8-B960-757EDF8D1153}" type="datetime1">
              <a:rPr lang="en-US" smtClean="0"/>
              <a:t>2/16/2025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E590158-C099-9A2D-171D-E62044FBA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ptr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3C173E-1CB5-BADE-7104-A80CF4727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8F258-44BB-4B5C-9DC3-40FB2AAD5002}" type="slidenum">
              <a:rPr lang="en-US" smtClean="0"/>
              <a:t>16</a:t>
            </a:fld>
            <a:endParaRPr lang="en-US"/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28CDA7F4-E86F-A5FA-8A03-9900E2BAA6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5590" y="136525"/>
            <a:ext cx="4041998" cy="131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8490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EDED42-EC6E-9C86-47FF-F809675121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Kansainvälisyys</a:t>
            </a:r>
            <a:r>
              <a:rPr lang="en-US" dirty="0"/>
              <a:t> ja nuorisovaihto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0C6A3E-5128-E391-34F5-5B2BED8B4B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Nuoret odottavat palveluprojektien lisäksi kansainvälisiä kontakteja</a:t>
            </a:r>
          </a:p>
          <a:p>
            <a:r>
              <a:rPr lang="fi-FI" dirty="0"/>
              <a:t>Nuorisovaihto (vuosi-, kesä-, leiri- ja muut vaihdot) ovat rauhanturvatyötä</a:t>
            </a:r>
          </a:p>
          <a:p>
            <a:r>
              <a:rPr lang="fi-FI" dirty="0"/>
              <a:t>Piirin nuorisovaihtokomitea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6809F4-2F1D-8592-17F8-EE1F09E39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2E3E3-C378-4725-ADC9-363699DE4BCE}" type="datetime1">
              <a:rPr lang="en-US" smtClean="0"/>
              <a:t>2/16/2025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1AF7FA6-3ACB-AA66-F833-E5005D628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ptr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584224-AA4B-142F-2578-488590FB14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8F258-44BB-4B5C-9DC3-40FB2AAD5002}" type="slidenum">
              <a:rPr lang="en-US" smtClean="0"/>
              <a:t>17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9E4EB43-1BCA-F61F-A3ED-D97B4F478E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1400" y="4335084"/>
            <a:ext cx="2357455" cy="1768091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29DD1812-BEDE-75C1-9289-E6BDE76A7F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1952" y="185738"/>
            <a:ext cx="3298424" cy="106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2727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D97054-B614-25C0-1C9C-3696EE35EB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Rotary </a:t>
            </a:r>
            <a:r>
              <a:rPr lang="en-US" dirty="0" err="1"/>
              <a:t>osana</a:t>
            </a:r>
            <a:r>
              <a:rPr lang="en-US" dirty="0"/>
              <a:t> </a:t>
            </a:r>
            <a:r>
              <a:rPr lang="en-US" dirty="0" err="1"/>
              <a:t>yhteisöä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7FD734-D2C9-27EA-A5A6-FFD1AD2A97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Tunnetaanko klubi ja sen toiminta?</a:t>
            </a:r>
          </a:p>
          <a:p>
            <a:r>
              <a:rPr lang="fi-FI" dirty="0"/>
              <a:t>Yhteistyösuhteet julkishallintoon (kunnat, hyvinvointialueet ym.)</a:t>
            </a:r>
          </a:p>
          <a:p>
            <a:r>
              <a:rPr lang="fi-FI" dirty="0"/>
              <a:t>Yhteistyösuhteet kolmannen sektorin järjestöihin</a:t>
            </a:r>
          </a:p>
          <a:p>
            <a:r>
              <a:rPr lang="fi-FI" dirty="0"/>
              <a:t>Yhteistyösuhteet elinkeinoelämään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AFA154-DAEB-6C1B-C583-DBB10DD593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2D6B5-470C-4BD5-9BD9-73EEB9B5FE4F}" type="datetime1">
              <a:rPr lang="en-US" smtClean="0"/>
              <a:t>2/16/2025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3B36840-71E6-A3F1-E9DE-90D7676608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ptr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A68D85-A132-1C92-70CF-610D60F02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8F258-44BB-4B5C-9DC3-40FB2AAD5002}" type="slidenum">
              <a:rPr lang="en-US" smtClean="0"/>
              <a:t>18</a:t>
            </a:fld>
            <a:endParaRPr lang="en-US"/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36045B56-F0F1-FEDA-370F-BFB4DE1F44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0608" y="265059"/>
            <a:ext cx="4041998" cy="131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8194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40A5EC-F404-DF19-FB53-4151672E1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Piiri ja rotarypalvelu tukevat klubeja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D9FFD7-44FC-9278-1BCD-0DA3CDB374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i-FI" dirty="0"/>
              <a:t>Rotarypiiri on osa Rotary Internationalin linjaorganisaatiota</a:t>
            </a:r>
          </a:p>
          <a:p>
            <a:r>
              <a:rPr lang="fi-FI" dirty="0"/>
              <a:t>Suomen ja Viron Rotarypalvelu ry on Rotaryn hyväksymä palveluorganisaatio, joka tuottaa Suomessa ja Virossa toimivien piirien tilaamat palvelut (rotarytoimisto(at)rotary.fi)</a:t>
            </a:r>
          </a:p>
          <a:p>
            <a:r>
              <a:rPr lang="fi-FI" dirty="0"/>
              <a:t>Piiriorganisaatio ja siihen nimetyt henkilöt ovat sitoutuneet tukemaan klubeja tehtävissään</a:t>
            </a:r>
          </a:p>
          <a:p>
            <a:r>
              <a:rPr lang="fi-FI" dirty="0"/>
              <a:t>Lähin tuki </a:t>
            </a:r>
            <a:r>
              <a:rPr lang="fi-FI" dirty="0" err="1"/>
              <a:t>AG:t</a:t>
            </a:r>
            <a:r>
              <a:rPr lang="fi-FI" dirty="0"/>
              <a:t> ja komiteoiden puheenjohtajat</a:t>
            </a:r>
          </a:p>
          <a:p>
            <a:r>
              <a:rPr lang="fi-FI" dirty="0"/>
              <a:t>Kuvernööri aina käytettävissä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4B2002-4DE1-0AB7-5AB1-5E915D78CA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683C8-5BD6-48BB-A756-418D31BF00EA}" type="datetime1">
              <a:rPr lang="en-US" smtClean="0"/>
              <a:t>2/16/2025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7563524-64C5-E082-F1AA-C207352150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ptr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2B047D-A60E-6A2C-A8F8-2E7732C9D5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8F258-44BB-4B5C-9DC3-40FB2AAD5002}" type="slidenum">
              <a:rPr lang="en-US" smtClean="0"/>
              <a:t>19</a:t>
            </a:fld>
            <a:endParaRPr lang="en-US"/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40215839-DD3D-E09E-9420-9B9BEC047A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4040" y="469628"/>
            <a:ext cx="2392164" cy="775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7921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3DA074-513B-A2FC-3A2A-126C012F4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PrePETS:n</a:t>
            </a:r>
            <a:r>
              <a:rPr lang="en-US" b="1" dirty="0"/>
              <a:t> </a:t>
            </a:r>
            <a:r>
              <a:rPr lang="en-US" b="1" dirty="0" err="1"/>
              <a:t>ohjelma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C75B42-1550-B85D-2A38-0EEE6C9FCB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fi-FI" dirty="0" err="1"/>
              <a:t>PrePETS</a:t>
            </a:r>
            <a:r>
              <a:rPr lang="fi-FI" dirty="0"/>
              <a:t> 1</a:t>
            </a:r>
          </a:p>
          <a:p>
            <a:r>
              <a:rPr lang="fi-FI" dirty="0"/>
              <a:t>Avaus, </a:t>
            </a:r>
            <a:r>
              <a:rPr lang="fi-FI" dirty="0" err="1"/>
              <a:t>DGRotaryvuosi</a:t>
            </a:r>
            <a:r>
              <a:rPr lang="fi-FI" dirty="0"/>
              <a:t> DGE Atte von Wright</a:t>
            </a:r>
          </a:p>
          <a:p>
            <a:r>
              <a:rPr lang="fi-FI" dirty="0" err="1"/>
              <a:t>MyRotary</a:t>
            </a:r>
            <a:r>
              <a:rPr lang="fi-FI" dirty="0"/>
              <a:t> DG</a:t>
            </a:r>
          </a:p>
          <a:p>
            <a:r>
              <a:rPr lang="fi-FI" dirty="0"/>
              <a:t>Säätiön tukeminen ja piiriapurahat, DFCC Lauri</a:t>
            </a:r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r>
              <a:rPr lang="fi-FI" dirty="0" err="1"/>
              <a:t>PrePETS</a:t>
            </a:r>
            <a:r>
              <a:rPr lang="fi-FI" dirty="0"/>
              <a:t> 2. </a:t>
            </a:r>
          </a:p>
          <a:p>
            <a:r>
              <a:rPr lang="fi-FI" dirty="0"/>
              <a:t>Puheenjohtajan ja sihteerin tehtävät (DGE)</a:t>
            </a:r>
          </a:p>
          <a:p>
            <a:r>
              <a:rPr lang="fi-FI" dirty="0"/>
              <a:t>Taloudenhoitajan tehtävät, Osmo Siira</a:t>
            </a:r>
          </a:p>
          <a:p>
            <a:r>
              <a:rPr lang="fi-FI" dirty="0"/>
              <a:t>Ympäristöteema, Raili Venäläinen</a:t>
            </a:r>
          </a:p>
          <a:p>
            <a:endParaRPr lang="fi-FI" dirty="0"/>
          </a:p>
          <a:p>
            <a:endParaRPr lang="fi-FI" dirty="0"/>
          </a:p>
          <a:p>
            <a:r>
              <a:rPr lang="fi-FI" dirty="0"/>
              <a:t>PETS Rautavaara, DG 2025-26</a:t>
            </a:r>
          </a:p>
          <a:p>
            <a:endParaRPr lang="fi-FI" dirty="0"/>
          </a:p>
          <a:p>
            <a:r>
              <a:rPr lang="fi-FI" dirty="0"/>
              <a:t>Laittaisitteko nimenne, roolinne 2025-26 ja klubinne chattikenttään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4D8455-88A5-2B71-7DFF-D8BDBB49CB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A1A7A-1001-42C3-A072-A949AA29A3DE}" type="datetime1">
              <a:rPr lang="en-US" smtClean="0"/>
              <a:t>2/16/2025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EA13AED-8AF8-A3A4-6C23-81E6E18F8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ptr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95FB6D-8BC7-E61E-164D-E13C20683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8F258-44BB-4B5C-9DC3-40FB2AAD5002}" type="slidenum">
              <a:rPr lang="en-US" smtClean="0"/>
              <a:t>2</a:t>
            </a:fld>
            <a:endParaRPr lang="en-US" dirty="0"/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8F0D62A6-3A05-6259-12DE-7E342E35F4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2364" y="365125"/>
            <a:ext cx="5238750" cy="131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032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68504546-0D49-6670-AD71-FD86813826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5001" y="2773623"/>
            <a:ext cx="4041998" cy="1310754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96EA8D47-38EE-D332-3F76-3D51456BCD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1080" y="3041870"/>
            <a:ext cx="2389839" cy="774259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EB0AE612-F7BD-EA36-485E-A843FE36B2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1080" y="3041870"/>
            <a:ext cx="2389839" cy="774259"/>
          </a:xfrm>
          <a:prstGeom prst="rect">
            <a:avLst/>
          </a:prstGeom>
        </p:spPr>
      </p:pic>
      <p:pic>
        <p:nvPicPr>
          <p:cNvPr id="12" name="Kuva 11">
            <a:extLst>
              <a:ext uri="{FF2B5EF4-FFF2-40B4-BE49-F238E27FC236}">
                <a16:creationId xmlns:a16="http://schemas.microsoft.com/office/drawing/2014/main" id="{9D1B5375-AF5E-5C52-F9AB-3455373F37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1080" y="3041870"/>
            <a:ext cx="5126323" cy="77425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340A5EC-F404-DF19-FB53-4151672E1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4B2002-4DE1-0AB7-5AB1-5E915D78CA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683C8-5BD6-48BB-A756-418D31BF00EA}" type="datetime1">
              <a:rPr lang="en-US" smtClean="0"/>
              <a:t>2/16/2025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7563524-64C5-E082-F1AA-C207352150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ptr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2B047D-A60E-6A2C-A8F8-2E7732C9D5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8F258-44BB-4B5C-9DC3-40FB2AAD5002}" type="slidenum">
              <a:rPr lang="en-US" smtClean="0"/>
              <a:t>20</a:t>
            </a:fld>
            <a:endParaRPr lang="en-US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0EA7941D-643A-0751-2918-0864BB595E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073409" y="1825625"/>
            <a:ext cx="9731225" cy="4215339"/>
          </a:xfr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99CB0C1-D6DC-A425-5ED6-18DDA6E987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200" y="515114"/>
            <a:ext cx="7788166" cy="9951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4829349-F74D-CE12-7227-10C756B8B242}"/>
              </a:ext>
            </a:extLst>
          </p:cNvPr>
          <p:cNvSpPr txBox="1"/>
          <p:nvPr/>
        </p:nvSpPr>
        <p:spPr>
          <a:xfrm>
            <a:off x="7757723" y="5172891"/>
            <a:ext cx="3360868" cy="369332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n-US" dirty="0"/>
              <a:t>Sari.Miettinen@rotary.org</a:t>
            </a:r>
          </a:p>
        </p:txBody>
      </p:sp>
    </p:spTree>
    <p:extLst>
      <p:ext uri="{BB962C8B-B14F-4D97-AF65-F5344CB8AC3E}">
        <p14:creationId xmlns:p14="http://schemas.microsoft.com/office/powerpoint/2010/main" val="34865679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3CDD94-FCEA-D5A9-FB0A-0B34EE7E6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877" y="665600"/>
            <a:ext cx="3455821" cy="617623"/>
          </a:xfrm>
        </p:spPr>
        <p:txBody>
          <a:bodyPr anchor="b">
            <a:noAutofit/>
          </a:bodyPr>
          <a:lstStyle/>
          <a:p>
            <a:r>
              <a:rPr lang="fi-FI" b="1" dirty="0"/>
              <a:t>Yhteenveto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7E78A5-1585-B3DC-E751-8857DB872B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0231" y="1705084"/>
            <a:ext cx="4319598" cy="3447832"/>
          </a:xfrm>
        </p:spPr>
        <p:txBody>
          <a:bodyPr anchor="t">
            <a:normAutofit/>
          </a:bodyPr>
          <a:lstStyle/>
          <a:p>
            <a:endParaRPr lang="fi-FI" sz="2000" dirty="0"/>
          </a:p>
          <a:p>
            <a:r>
              <a:rPr lang="en-US" dirty="0" err="1"/>
              <a:t>Tehdään</a:t>
            </a:r>
            <a:endParaRPr lang="en-US" dirty="0"/>
          </a:p>
          <a:p>
            <a:r>
              <a:rPr lang="en-US" dirty="0" err="1"/>
              <a:t>Ollaan</a:t>
            </a:r>
            <a:r>
              <a:rPr lang="en-US" dirty="0"/>
              <a:t> </a:t>
            </a:r>
            <a:r>
              <a:rPr lang="en-US" dirty="0" err="1"/>
              <a:t>näkyvillä</a:t>
            </a:r>
            <a:endParaRPr lang="en-US" dirty="0"/>
          </a:p>
          <a:p>
            <a:r>
              <a:rPr lang="en-US" dirty="0" err="1"/>
              <a:t>Pidetään</a:t>
            </a:r>
            <a:r>
              <a:rPr lang="en-US" dirty="0"/>
              <a:t> </a:t>
            </a:r>
            <a:r>
              <a:rPr lang="en-US" dirty="0" err="1"/>
              <a:t>huolta</a:t>
            </a:r>
            <a:r>
              <a:rPr lang="en-US" dirty="0"/>
              <a:t> </a:t>
            </a:r>
            <a:r>
              <a:rPr lang="en-US" dirty="0" err="1"/>
              <a:t>jäsenistä</a:t>
            </a:r>
            <a:endParaRPr lang="en-US" dirty="0"/>
          </a:p>
          <a:p>
            <a:endParaRPr lang="en-US" dirty="0"/>
          </a:p>
          <a:p>
            <a:r>
              <a:rPr lang="en-US" sz="3200" dirty="0"/>
              <a:t>Simply Irresistible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43CD3F-B474-B44E-2CC9-44029208A1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E5670E2-8112-4B92-AAB5-23A40D88735B}" type="datetime1">
              <a:rPr lang="en-US" smtClean="0"/>
              <a:pPr>
                <a:spcAft>
                  <a:spcPts val="600"/>
                </a:spcAft>
              </a:pPr>
              <a:t>2/16/2025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7CD945-8241-E3F9-4253-CF500A947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14569" y="6356350"/>
            <a:ext cx="3096030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ptr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258F736-B256-8039-9DC6-F4E49A5C5A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2068638" y="0"/>
            <a:ext cx="123362" cy="6858000"/>
            <a:chOff x="12068638" y="0"/>
            <a:chExt cx="123362" cy="685800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0B4520A-996E-330C-99DA-69CA4D89E9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C8FA945-E356-695F-18D6-CAD4EF34FE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Kuva 5">
            <a:extLst>
              <a:ext uri="{FF2B5EF4-FFF2-40B4-BE49-F238E27FC236}">
                <a16:creationId xmlns:a16="http://schemas.microsoft.com/office/drawing/2014/main" id="{94E2C946-E775-4ECE-5F7E-54449400A5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1704" y="136525"/>
            <a:ext cx="3406012" cy="77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7525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875E73-7A0A-2014-1F7A-0129A1C5F8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Tauko ja sitten jatkaa Paavo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5E856C-F493-0A1F-D5EB-6F8FCC27DE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670E2-8112-4B92-AAB5-23A40D88735B}" type="datetime1">
              <a:rPr lang="en-US" smtClean="0"/>
              <a:t>2/16/2025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BCB487-F5AA-BF2B-697C-6316708B0A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ptr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3FFC60-46C9-0FF4-B8AC-812F8A2A9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8F258-44BB-4B5C-9DC3-40FB2AAD5002}" type="slidenum">
              <a:rPr lang="en-US" smtClean="0"/>
              <a:t>22</a:t>
            </a:fld>
            <a:endParaRPr lang="en-US"/>
          </a:p>
        </p:txBody>
      </p:sp>
      <p:pic>
        <p:nvPicPr>
          <p:cNvPr id="9" name="Sisällön paikkamerkki 8">
            <a:extLst>
              <a:ext uri="{FF2B5EF4-FFF2-40B4-BE49-F238E27FC236}">
                <a16:creationId xmlns:a16="http://schemas.microsoft.com/office/drawing/2014/main" id="{EEB69476-307F-0ACD-9A90-E7292208A9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208150" y="2743200"/>
            <a:ext cx="6771100" cy="2193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1574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13D182-4AA3-227B-7D28-6ADE37170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fi-FI" dirty="0"/>
              <a:t>Atte von Wright</a:t>
            </a:r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801E66C8-F339-7625-5C3F-4169DF8735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fi-FI" dirty="0"/>
              <a:t>Atte von Wright, Kuopion </a:t>
            </a:r>
            <a:r>
              <a:rPr lang="fi-FI" dirty="0" err="1"/>
              <a:t>Veljmies</a:t>
            </a:r>
            <a:r>
              <a:rPr lang="fi-FI" dirty="0"/>
              <a:t> Rotaryklubi</a:t>
            </a:r>
          </a:p>
          <a:p>
            <a:r>
              <a:rPr lang="fi-FI" dirty="0"/>
              <a:t>Rotari vuodesta 2004</a:t>
            </a:r>
          </a:p>
          <a:p>
            <a:r>
              <a:rPr lang="fi-FI" dirty="0"/>
              <a:t>Klubin presidentti 2018-2019</a:t>
            </a:r>
          </a:p>
          <a:p>
            <a:pPr marL="0" indent="0">
              <a:buNone/>
            </a:pPr>
            <a:endParaRPr lang="fi-FI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6300C3-1794-4DE7-C8EC-01F0CA71C7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CE598683-79A6-4AA7-9172-4A1EF7A12D9E}" type="datetime1">
              <a:rPr lang="en-US" smtClean="0"/>
              <a:pPr>
                <a:spcAft>
                  <a:spcPts val="600"/>
                </a:spcAft>
              </a:pPr>
              <a:t>2/16/2025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45D08DB-34EA-12A4-57E4-96C089ABA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2884714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ptr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A14290-1424-5EB0-4D03-895ED10C6B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23314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7248F258-44BB-4B5C-9DC3-40FB2AAD5002}" type="slidenum">
              <a:rPr lang="en-US" smtClean="0"/>
              <a:pPr>
                <a:spcAft>
                  <a:spcPts val="600"/>
                </a:spcAft>
              </a:pPr>
              <a:t>3</a:t>
            </a:fld>
            <a:endParaRPr lang="en-US"/>
          </a:p>
        </p:txBody>
      </p:sp>
      <p:pic>
        <p:nvPicPr>
          <p:cNvPr id="10" name="Sisällön paikkamerkki 9">
            <a:extLst>
              <a:ext uri="{FF2B5EF4-FFF2-40B4-BE49-F238E27FC236}">
                <a16:creationId xmlns:a16="http://schemas.microsoft.com/office/drawing/2014/main" id="{C253027B-E66E-8900-79C9-2BC9BB14F0B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719253" y="234063"/>
            <a:ext cx="5181600" cy="1300110"/>
          </a:xfrm>
          <a:prstGeom prst="rect">
            <a:avLst/>
          </a:prstGeom>
        </p:spPr>
      </p:pic>
      <p:pic>
        <p:nvPicPr>
          <p:cNvPr id="11" name="Kuva 10">
            <a:extLst>
              <a:ext uri="{FF2B5EF4-FFF2-40B4-BE49-F238E27FC236}">
                <a16:creationId xmlns:a16="http://schemas.microsoft.com/office/drawing/2014/main" id="{503FD28E-C7E8-DF12-6CA3-90D8109460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3314" y="2185261"/>
            <a:ext cx="3212578" cy="3543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8909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88018-BB6B-A37C-B295-AF620B4F03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812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fi-FI" dirty="0"/>
              <a:t>RI </a:t>
            </a:r>
            <a:r>
              <a:rPr lang="fi-FI" dirty="0" err="1"/>
              <a:t>pres</a:t>
            </a:r>
            <a:r>
              <a:rPr lang="fi-FI" dirty="0"/>
              <a:t> 25-26</a:t>
            </a:r>
            <a:br>
              <a:rPr lang="fi-FI" dirty="0"/>
            </a:br>
            <a:r>
              <a:rPr lang="pt-BR" b="1" dirty="0"/>
              <a:t>Mário César Martins de Camargo</a:t>
            </a:r>
            <a:br>
              <a:rPr lang="pt-BR" b="1" dirty="0"/>
            </a:br>
            <a:br>
              <a:rPr lang="fi-FI" dirty="0"/>
            </a:b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927995-0D0A-DD9F-618E-B7B444E2B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C0DFF-1047-4FEB-8DE1-40025B0420CA}" type="datetime1">
              <a:rPr lang="en-US" smtClean="0"/>
              <a:t>2/16/2025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B0FC35F-D050-99D7-A87C-2F6A30BD2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ptr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7D0BD5-1A26-FB49-AFE3-845D67CD8C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8F258-44BB-4B5C-9DC3-40FB2AAD5002}" type="slidenum">
              <a:rPr lang="en-US" smtClean="0"/>
              <a:t>4</a:t>
            </a:fld>
            <a:endParaRPr lang="en-US"/>
          </a:p>
        </p:txBody>
      </p:sp>
      <p:pic>
        <p:nvPicPr>
          <p:cNvPr id="11" name="Sisällön paikkamerkki 10">
            <a:extLst>
              <a:ext uri="{FF2B5EF4-FFF2-40B4-BE49-F238E27FC236}">
                <a16:creationId xmlns:a16="http://schemas.microsoft.com/office/drawing/2014/main" id="{A8562893-EFEC-5759-A81E-7A04E48B59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215540" y="1349375"/>
            <a:ext cx="3626602" cy="4199690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63E28E8D-7736-0BEE-6E34-000665856A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9864" y="23812"/>
            <a:ext cx="3425906" cy="859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6317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57E43F1-2A78-BA63-1634-F2E9FD2A75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The</a:t>
            </a:r>
            <a:r>
              <a:rPr lang="fi-FI" dirty="0"/>
              <a:t> Rotary action Plan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79784420-202A-6A7B-3AB1-1CA3D426A9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9F7FC-4FBE-4CD1-B742-A9E839B39049}" type="datetime1">
              <a:rPr lang="en-US" smtClean="0"/>
              <a:t>2/16/2025</a:t>
            </a:fld>
            <a:endParaRPr lang="en-US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EF02D995-E7C8-D569-0572-05B06FB78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ptr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031CB1AD-6A3E-5FC9-82DE-F371DB770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8F258-44BB-4B5C-9DC3-40FB2AAD5002}" type="slidenum">
              <a:rPr lang="en-US" smtClean="0"/>
              <a:t>5</a:t>
            </a:fld>
            <a:endParaRPr lang="en-US" dirty="0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DC72EC79-DD82-5838-8FA6-27C25377C7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2786" y="1861272"/>
            <a:ext cx="6602278" cy="4495077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E6818B76-1E2C-AD3A-1FB9-3FBAF1B51B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6236" y="401272"/>
            <a:ext cx="3426249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5311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B67C476-064D-01F2-8C8E-77064A91DA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0541" y="833004"/>
            <a:ext cx="8610817" cy="523324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134F2FB-DF7E-E94A-FB82-EF17E4B8C1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Rotaryn</a:t>
            </a:r>
            <a:r>
              <a:rPr lang="en-US" dirty="0"/>
              <a:t> 7 </a:t>
            </a:r>
            <a:r>
              <a:rPr lang="en-US" dirty="0" err="1"/>
              <a:t>painopistealuetta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BA4388-3092-E69D-0CDA-8D35B315C8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73658"/>
            <a:ext cx="10515600" cy="4351338"/>
          </a:xfrm>
        </p:spPr>
        <p:txBody>
          <a:bodyPr/>
          <a:lstStyle/>
          <a:p>
            <a:r>
              <a:rPr lang="fi-FI" dirty="0"/>
              <a:t>pyritään edistämään kaikkia </a:t>
            </a:r>
          </a:p>
          <a:p>
            <a:r>
              <a:rPr lang="fi-FI" dirty="0"/>
              <a:t>paikallisesti ja globaalisti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24CF76-FC6F-EAC3-4888-C5633A42E6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928DA-7F20-46D9-9B05-AC16DDB10D33}" type="datetime1">
              <a:rPr lang="en-US" smtClean="0"/>
              <a:t>2/16/2025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0B3559-1F0D-344E-6481-7FFEFF27F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ptr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C653E2-2F5B-4780-D5DC-E18A15606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8F258-44BB-4B5C-9DC3-40FB2AAD5002}" type="slidenum">
              <a:rPr lang="en-US" smtClean="0"/>
              <a:t>6</a:t>
            </a:fld>
            <a:endParaRPr lang="en-US"/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8BF8321C-FE8A-CE4A-7F65-35BFF0C5C5D1}"/>
              </a:ext>
            </a:extLst>
          </p:cNvPr>
          <p:cNvSpPr txBox="1"/>
          <p:nvPr/>
        </p:nvSpPr>
        <p:spPr>
          <a:xfrm>
            <a:off x="3057041" y="3139720"/>
            <a:ext cx="61140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dirty="0"/>
              <a:t>Rotary Club de Santo André</a:t>
            </a:r>
          </a:p>
        </p:txBody>
      </p:sp>
    </p:spTree>
    <p:extLst>
      <p:ext uri="{BB962C8B-B14F-4D97-AF65-F5344CB8AC3E}">
        <p14:creationId xmlns:p14="http://schemas.microsoft.com/office/powerpoint/2010/main" val="4403942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9B4972-273F-04FB-8028-5BE56C156D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Environment and </a:t>
            </a:r>
            <a:r>
              <a:rPr lang="fi-FI" dirty="0" err="1"/>
              <a:t>Clean</a:t>
            </a:r>
            <a:r>
              <a:rPr lang="fi-FI" dirty="0"/>
              <a:t> </a:t>
            </a:r>
            <a:r>
              <a:rPr lang="fi-FI" dirty="0" err="1"/>
              <a:t>water</a:t>
            </a:r>
            <a:endParaRPr lang="en-US" dirty="0"/>
          </a:p>
        </p:txBody>
      </p:sp>
      <p:pic>
        <p:nvPicPr>
          <p:cNvPr id="14" name="Content Placeholder 13" descr="A blue circle with a hand and a drop of water&#10;&#10;Description automatically generated">
            <a:extLst>
              <a:ext uri="{FF2B5EF4-FFF2-40B4-BE49-F238E27FC236}">
                <a16:creationId xmlns:a16="http://schemas.microsoft.com/office/drawing/2014/main" id="{B3DFF441-2C5A-9F15-024C-7FB506798A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073" y="3660775"/>
            <a:ext cx="3281972" cy="1639552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6F9511-F7D5-4B0F-1215-311252EB7B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670E2-8112-4B92-AAB5-23A40D88735B}" type="datetime1">
              <a:rPr lang="en-US" smtClean="0"/>
              <a:t>2/16/2025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ECE611-DCBD-9827-3C1C-A324A7C292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ptr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E2D1E4-E4F4-7763-BFA8-697AE8A4A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8F258-44BB-4B5C-9DC3-40FB2AAD5002}" type="slidenum">
              <a:rPr lang="en-US" smtClean="0"/>
              <a:t>7</a:t>
            </a:fld>
            <a:endParaRPr lang="en-US"/>
          </a:p>
        </p:txBody>
      </p:sp>
      <p:pic>
        <p:nvPicPr>
          <p:cNvPr id="10" name="Picture 9" descr="A green logo with a leaf and water&#10;&#10;Description automatically generated">
            <a:extLst>
              <a:ext uri="{FF2B5EF4-FFF2-40B4-BE49-F238E27FC236}">
                <a16:creationId xmlns:a16="http://schemas.microsoft.com/office/drawing/2014/main" id="{29BCED54-E541-7A62-22A7-19A9FC814D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50" y="1643240"/>
            <a:ext cx="4038599" cy="201753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7FC22E7-B246-9B9C-D200-AB800AD1522D}"/>
              </a:ext>
            </a:extLst>
          </p:cNvPr>
          <p:cNvSpPr txBox="1"/>
          <p:nvPr/>
        </p:nvSpPr>
        <p:spPr>
          <a:xfrm>
            <a:off x="7410453" y="1336119"/>
            <a:ext cx="3576543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/>
              <a:t>Vesireppu</a:t>
            </a:r>
          </a:p>
          <a:p>
            <a:r>
              <a:rPr lang="fi-FI" sz="2800" dirty="0"/>
              <a:t>Sinileväseuranta</a:t>
            </a:r>
          </a:p>
          <a:p>
            <a:r>
              <a:rPr lang="fi-FI" sz="2800" dirty="0"/>
              <a:t>Silakkasoutu</a:t>
            </a:r>
          </a:p>
          <a:p>
            <a:r>
              <a:rPr lang="fi-FI" sz="2800" dirty="0"/>
              <a:t>Saimaa projekti</a:t>
            </a:r>
          </a:p>
          <a:p>
            <a:r>
              <a:rPr lang="fi-FI" sz="2800" dirty="0"/>
              <a:t>Joulukuusiprojekti</a:t>
            </a:r>
          </a:p>
          <a:p>
            <a:endParaRPr lang="en-US" dirty="0"/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6AA57FD9-4855-108F-EA1B-BC1DB95ED4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3400" y="-197605"/>
            <a:ext cx="3837921" cy="1127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0434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DAD7BC-10A0-7A73-C764-245A63D28A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Promoting</a:t>
            </a:r>
            <a:r>
              <a:rPr lang="fi-FI" dirty="0"/>
              <a:t> Peace</a:t>
            </a:r>
            <a:endParaRPr lang="en-US" dirty="0"/>
          </a:p>
        </p:txBody>
      </p:sp>
      <p:pic>
        <p:nvPicPr>
          <p:cNvPr id="9" name="Content Placeholder 8" descr="A blue bird with a branch in its beak&#10;&#10;Description automatically generated">
            <a:extLst>
              <a:ext uri="{FF2B5EF4-FFF2-40B4-BE49-F238E27FC236}">
                <a16:creationId xmlns:a16="http://schemas.microsoft.com/office/drawing/2014/main" id="{6BEF9376-2966-4EEC-14F0-FD87822D06F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94" y="1582393"/>
            <a:ext cx="5181600" cy="4279099"/>
          </a:xfrm>
        </p:spPr>
      </p:pic>
      <p:pic>
        <p:nvPicPr>
          <p:cNvPr id="11" name="Content Placeholder 10" descr="A close-up of a logo&#10;&#10;Description automatically generated">
            <a:extLst>
              <a:ext uri="{FF2B5EF4-FFF2-40B4-BE49-F238E27FC236}">
                <a16:creationId xmlns:a16="http://schemas.microsoft.com/office/drawing/2014/main" id="{EC0DF776-9F5B-41EE-13F9-C91C82D2571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369367"/>
            <a:ext cx="2352675" cy="1481934"/>
          </a:xfr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BEECFF-DE28-744A-D061-D5A52DDBC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11AFF-124D-4C57-9A6F-A49E0BABF716}" type="datetime1">
              <a:rPr lang="en-US" smtClean="0"/>
              <a:t>2/16/2025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B4D053-16B0-66DC-D5AA-06AC81EC80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ptr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499184-2BDF-2B1F-698D-8C90800AD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8F258-44BB-4B5C-9DC3-40FB2AAD5002}" type="slidenum">
              <a:rPr lang="en-US" smtClean="0"/>
              <a:t>8</a:t>
            </a:fld>
            <a:endParaRPr lang="en-US"/>
          </a:p>
        </p:txBody>
      </p:sp>
      <p:pic>
        <p:nvPicPr>
          <p:cNvPr id="13" name="Picture 12" descr="A colorful logo with letters&#10;&#10;Description automatically generated with medium confidence">
            <a:extLst>
              <a:ext uri="{FF2B5EF4-FFF2-40B4-BE49-F238E27FC236}">
                <a16:creationId xmlns:a16="http://schemas.microsoft.com/office/drawing/2014/main" id="{4CE8904B-35D1-6831-270D-53B228676C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247" y="4195737"/>
            <a:ext cx="3095528" cy="154280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AC4705B-81D6-A171-A92B-B5216E1612F7}"/>
              </a:ext>
            </a:extLst>
          </p:cNvPr>
          <p:cNvSpPr txBox="1"/>
          <p:nvPr/>
        </p:nvSpPr>
        <p:spPr>
          <a:xfrm>
            <a:off x="5256245" y="4291832"/>
            <a:ext cx="2527295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3200" dirty="0"/>
              <a:t>RFE</a:t>
            </a:r>
          </a:p>
          <a:p>
            <a:r>
              <a:rPr lang="fi-FI" sz="3200" dirty="0"/>
              <a:t>TRF</a:t>
            </a:r>
          </a:p>
          <a:p>
            <a:r>
              <a:rPr lang="fi-FI" sz="3200" dirty="0"/>
              <a:t>Peace </a:t>
            </a:r>
            <a:r>
              <a:rPr lang="fi-FI" sz="3200" dirty="0" err="1"/>
              <a:t>Fellows</a:t>
            </a:r>
            <a:endParaRPr lang="fi-FI" sz="3200" dirty="0"/>
          </a:p>
          <a:p>
            <a:r>
              <a:rPr lang="fi-FI" sz="3200" dirty="0"/>
              <a:t>Peace </a:t>
            </a:r>
            <a:r>
              <a:rPr lang="fi-FI" sz="3200" dirty="0" err="1"/>
              <a:t>Centers</a:t>
            </a:r>
            <a:endParaRPr lang="en-US" sz="3200" dirty="0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0DAC46F2-4D0A-DCEE-4768-8EC741BC49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94343" y="504065"/>
            <a:ext cx="5639289" cy="131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5093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DAD7BC-10A0-7A73-C764-245A63D28A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Saving</a:t>
            </a:r>
            <a:r>
              <a:rPr lang="fi-FI" dirty="0"/>
              <a:t> </a:t>
            </a:r>
            <a:r>
              <a:rPr lang="fi-FI" dirty="0" err="1"/>
              <a:t>Mothers</a:t>
            </a:r>
            <a:r>
              <a:rPr lang="fi-FI" dirty="0"/>
              <a:t> and </a:t>
            </a:r>
            <a:r>
              <a:rPr lang="fi-FI" dirty="0" err="1"/>
              <a:t>Children</a:t>
            </a:r>
            <a:endParaRPr lang="en-US" dirty="0"/>
          </a:p>
        </p:txBody>
      </p:sp>
      <p:pic>
        <p:nvPicPr>
          <p:cNvPr id="11" name="Content Placeholder 10" descr="A logo of a mother and child&#10;&#10;Description automatically generated">
            <a:extLst>
              <a:ext uri="{FF2B5EF4-FFF2-40B4-BE49-F238E27FC236}">
                <a16:creationId xmlns:a16="http://schemas.microsoft.com/office/drawing/2014/main" id="{31ED7BDE-1DB6-8E30-DE6F-769FBBBA925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61744"/>
            <a:ext cx="2555237" cy="2110181"/>
          </a:xfrm>
        </p:spPr>
      </p:pic>
      <p:pic>
        <p:nvPicPr>
          <p:cNvPr id="13" name="Content Placeholder 12" descr="A stethoscope and heart in a circle&#10;&#10;Description automatically generated">
            <a:extLst>
              <a:ext uri="{FF2B5EF4-FFF2-40B4-BE49-F238E27FC236}">
                <a16:creationId xmlns:a16="http://schemas.microsoft.com/office/drawing/2014/main" id="{497DD282-D16E-FDF3-DECD-6D295AF0278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093" y="3785264"/>
            <a:ext cx="2891642" cy="2387993"/>
          </a:xfr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BEECFF-DE28-744A-D061-D5A52DDBC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11AFF-124D-4C57-9A6F-A49E0BABF716}" type="datetime1">
              <a:rPr lang="en-US" smtClean="0"/>
              <a:t>2/16/2025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B4D053-16B0-66DC-D5AA-06AC81EC80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ptr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499184-2BDF-2B1F-698D-8C90800AD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8F258-44BB-4B5C-9DC3-40FB2AAD5002}" type="slidenum">
              <a:rPr lang="en-US" smtClean="0"/>
              <a:t>9</a:t>
            </a:fld>
            <a:endParaRPr lang="en-US"/>
          </a:p>
        </p:txBody>
      </p:sp>
      <p:pic>
        <p:nvPicPr>
          <p:cNvPr id="15" name="Picture 14" descr="A red and yellow sign with white text&#10;&#10;Description automatically generated">
            <a:extLst>
              <a:ext uri="{FF2B5EF4-FFF2-40B4-BE49-F238E27FC236}">
                <a16:creationId xmlns:a16="http://schemas.microsoft.com/office/drawing/2014/main" id="{97355856-7A21-AA21-B95F-71C80A05E3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4679" y="1861744"/>
            <a:ext cx="2699121" cy="3429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BEDDDE1-13F1-ED52-423A-D09AFDDCCF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71580" y="3931566"/>
            <a:ext cx="2381820" cy="165735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BE9FE10-0739-5509-527B-CD8A5267507B}"/>
              </a:ext>
            </a:extLst>
          </p:cNvPr>
          <p:cNvSpPr txBox="1"/>
          <p:nvPr/>
        </p:nvSpPr>
        <p:spPr>
          <a:xfrm>
            <a:off x="4477539" y="2549517"/>
            <a:ext cx="41297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800" dirty="0"/>
              <a:t>Jalka jalattomalle -projektit</a:t>
            </a:r>
            <a:endParaRPr lang="en-US" sz="2800" dirty="0"/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6E44F8A0-66BE-8057-E0A4-944C1D9029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80150" y="331146"/>
            <a:ext cx="4277532" cy="1236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03830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21669</TotalTime>
  <Words>1159</Words>
  <Application>Microsoft Office PowerPoint</Application>
  <PresentationFormat>Laajakuva</PresentationFormat>
  <Paragraphs>337</Paragraphs>
  <Slides>22</Slides>
  <Notes>22</Notes>
  <HiddenSlides>0</HiddenSlides>
  <MMClips>0</MMClips>
  <ScaleCrop>false</ScaleCrop>
  <HeadingPairs>
    <vt:vector size="6" baseType="variant">
      <vt:variant>
        <vt:lpstr>Käytetyt fontit</vt:lpstr>
      </vt:variant>
      <vt:variant>
        <vt:i4>4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Noto-serif</vt:lpstr>
      <vt:lpstr>Office Theme</vt:lpstr>
      <vt:lpstr>PREPETS 1, 2025 </vt:lpstr>
      <vt:lpstr>PrePETS:n ohjelma</vt:lpstr>
      <vt:lpstr>Atte von Wright</vt:lpstr>
      <vt:lpstr>RI pres 25-26 Mário César Martins de Camargo  </vt:lpstr>
      <vt:lpstr>The Rotary action Plan</vt:lpstr>
      <vt:lpstr>Rotaryn 7 painopistealuetta</vt:lpstr>
      <vt:lpstr>Environment and Clean water</vt:lpstr>
      <vt:lpstr>Promoting Peace</vt:lpstr>
      <vt:lpstr>Saving Mothers and Children</vt:lpstr>
      <vt:lpstr>Supporting Education</vt:lpstr>
      <vt:lpstr>Groving local economies</vt:lpstr>
      <vt:lpstr>D1430 tulevaisuus</vt:lpstr>
      <vt:lpstr>D1430 tulevaisuus</vt:lpstr>
      <vt:lpstr>Kuvernöörin painotuksia kaudelle 2025-2026 Rotary osaksi yhteisöä</vt:lpstr>
      <vt:lpstr>Klubin strategiasta toimintasuunnitelmaksi</vt:lpstr>
      <vt:lpstr>Jäsenhankinta ja uudet klubit</vt:lpstr>
      <vt:lpstr>Kansainvälisyys ja nuorisovaihto</vt:lpstr>
      <vt:lpstr>Rotary osana yhteisöä</vt:lpstr>
      <vt:lpstr>Piiri ja rotarypalvelu tukevat klubeja</vt:lpstr>
      <vt:lpstr>PowerPoint-esitys</vt:lpstr>
      <vt:lpstr>Yhteenveto</vt:lpstr>
      <vt:lpstr>Tauko ja sitten jatkaa Paavo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PrePETS 1</dc:title>
  <dc:creator>Paavo Rönkkö</dc:creator>
  <cp:lastModifiedBy>Atte von Wright</cp:lastModifiedBy>
  <cp:revision>6</cp:revision>
  <cp:lastPrinted>2024-01-30T07:48:07Z</cp:lastPrinted>
  <dcterms:created xsi:type="dcterms:W3CDTF">2023-12-18T13:27:08Z</dcterms:created>
  <dcterms:modified xsi:type="dcterms:W3CDTF">2025-02-16T10:50:56Z</dcterms:modified>
</cp:coreProperties>
</file>