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1" r:id="rId3"/>
    <p:sldId id="281" r:id="rId4"/>
    <p:sldId id="257" r:id="rId5"/>
    <p:sldId id="260" r:id="rId6"/>
    <p:sldId id="264" r:id="rId7"/>
    <p:sldId id="268" r:id="rId8"/>
    <p:sldId id="267" r:id="rId9"/>
    <p:sldId id="259" r:id="rId10"/>
    <p:sldId id="282" r:id="rId11"/>
    <p:sldId id="269" r:id="rId12"/>
    <p:sldId id="272" r:id="rId13"/>
    <p:sldId id="273" r:id="rId14"/>
    <p:sldId id="274" r:id="rId15"/>
    <p:sldId id="275" r:id="rId16"/>
    <p:sldId id="263" r:id="rId17"/>
    <p:sldId id="262" r:id="rId18"/>
    <p:sldId id="276" r:id="rId19"/>
    <p:sldId id="277" r:id="rId20"/>
    <p:sldId id="278" r:id="rId21"/>
    <p:sldId id="279" r:id="rId22"/>
    <p:sldId id="280" r:id="rId23"/>
  </p:sldIdLst>
  <p:sldSz cx="12192000" cy="6858000"/>
  <p:notesSz cx="6888163" cy="1002188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fi-FI"/>
          </a:p>
        </p:txBody>
      </p:sp>
      <p:sp>
        <p:nvSpPr>
          <p:cNvPr id="3" name="Päivämäärän paikkamerkki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5A8EA76B-88BB-47C7-97F3-9AAFF793059F}" type="datetimeFigureOut">
              <a:rPr lang="fi-FI" smtClean="0"/>
              <a:t>9.12.2024</a:t>
            </a:fld>
            <a:endParaRPr lang="fi-FI"/>
          </a:p>
        </p:txBody>
      </p:sp>
      <p:sp>
        <p:nvSpPr>
          <p:cNvPr id="4" name="Dian kuvan paikkamerkki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fi-FI"/>
          </a:p>
        </p:txBody>
      </p:sp>
      <p:sp>
        <p:nvSpPr>
          <p:cNvPr id="5" name="Huomautusten paikkamerkki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fi-FI"/>
          </a:p>
        </p:txBody>
      </p:sp>
      <p:sp>
        <p:nvSpPr>
          <p:cNvPr id="7" name="Dian numeron paikkamerkki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485E4596-50A8-4F30-A3E2-6A5CD3546BAC}" type="slidenum">
              <a:rPr lang="fi-FI" smtClean="0"/>
              <a:t>‹#›</a:t>
            </a:fld>
            <a:endParaRPr lang="fi-FI"/>
          </a:p>
        </p:txBody>
      </p:sp>
    </p:spTree>
    <p:extLst>
      <p:ext uri="{BB962C8B-B14F-4D97-AF65-F5344CB8AC3E}">
        <p14:creationId xmlns:p14="http://schemas.microsoft.com/office/powerpoint/2010/main" val="197465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85E4596-50A8-4F30-A3E2-6A5CD3546BAC}" type="slidenum">
              <a:rPr lang="fi-FI" smtClean="0"/>
              <a:t>1</a:t>
            </a:fld>
            <a:endParaRPr lang="fi-FI"/>
          </a:p>
        </p:txBody>
      </p:sp>
    </p:spTree>
    <p:extLst>
      <p:ext uri="{BB962C8B-B14F-4D97-AF65-F5344CB8AC3E}">
        <p14:creationId xmlns:p14="http://schemas.microsoft.com/office/powerpoint/2010/main" val="422214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85E4596-50A8-4F30-A3E2-6A5CD3546BAC}" type="slidenum">
              <a:rPr lang="fi-FI" smtClean="0"/>
              <a:t>19</a:t>
            </a:fld>
            <a:endParaRPr lang="fi-FI"/>
          </a:p>
        </p:txBody>
      </p:sp>
    </p:spTree>
    <p:extLst>
      <p:ext uri="{BB962C8B-B14F-4D97-AF65-F5344CB8AC3E}">
        <p14:creationId xmlns:p14="http://schemas.microsoft.com/office/powerpoint/2010/main" val="89418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9E0A92-7937-15A6-FA58-BBAE053B2E5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E28AF48-D856-F6EC-CD85-863869422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DCCB95C-612B-1FE1-B542-4FDAAD62EF0B}"/>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5" name="Alatunnisteen paikkamerkki 4">
            <a:extLst>
              <a:ext uri="{FF2B5EF4-FFF2-40B4-BE49-F238E27FC236}">
                <a16:creationId xmlns:a16="http://schemas.microsoft.com/office/drawing/2014/main" id="{8B9CA44B-63AF-8875-AA8B-833578591D5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4B72043-D15A-BBA1-75BA-AFDA1CAFB73D}"/>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83683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41E43F-83A0-3CA2-F38D-788F2A28E96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472E4A5-AA02-2522-4C97-F7F17EB96A1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BC0C04-60F2-7656-BBA7-BBF86E80BF99}"/>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5" name="Alatunnisteen paikkamerkki 4">
            <a:extLst>
              <a:ext uri="{FF2B5EF4-FFF2-40B4-BE49-F238E27FC236}">
                <a16:creationId xmlns:a16="http://schemas.microsoft.com/office/drawing/2014/main" id="{7699F1C0-ED40-DEFF-2B46-E664BEB2CC9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7DBD2C1-BFB8-8717-85E6-474DBCF8B8E8}"/>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24368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608622E-96A9-7F90-8232-265B0548B0F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81706C1-6215-E23B-8788-B4ACE5F425E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B5C605A-3136-920E-5863-2C636464D0E5}"/>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5" name="Alatunnisteen paikkamerkki 4">
            <a:extLst>
              <a:ext uri="{FF2B5EF4-FFF2-40B4-BE49-F238E27FC236}">
                <a16:creationId xmlns:a16="http://schemas.microsoft.com/office/drawing/2014/main" id="{81E77927-80AB-58D8-7D34-45A5F2F0200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83A3498-2D05-D7C8-620A-556FAE2C00F1}"/>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305914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0DAE31-506B-3F44-35B8-C1C6ECF4D9D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4E02A69-8BD0-6551-7BA4-63D3B83B5F2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39B1287-CC53-E7EA-CA97-D19DA036B2B6}"/>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5" name="Alatunnisteen paikkamerkki 4">
            <a:extLst>
              <a:ext uri="{FF2B5EF4-FFF2-40B4-BE49-F238E27FC236}">
                <a16:creationId xmlns:a16="http://schemas.microsoft.com/office/drawing/2014/main" id="{2FB2E332-CC16-C75D-E6D2-F024DB7F744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FAA709E-2F5A-22AD-BDE5-7DB2E7532771}"/>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361680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5AEB97-CC0B-63FD-43E8-B5E834CAD93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BAE066A-10CB-4932-9D6F-DEC726A05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2BEDEC4-C8A2-B1E6-6C11-C5DF0DFC4E23}"/>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5" name="Alatunnisteen paikkamerkki 4">
            <a:extLst>
              <a:ext uri="{FF2B5EF4-FFF2-40B4-BE49-F238E27FC236}">
                <a16:creationId xmlns:a16="http://schemas.microsoft.com/office/drawing/2014/main" id="{553150A7-6483-5662-E82B-8673C7F2052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797F60D-DF34-DA85-5DB4-5178A3CB5E43}"/>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319595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84812B-87D0-9891-871F-BFB2F9BCED4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53DF0B8-42B9-698C-4B28-DB0A5F509EA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5480C60-191C-14F1-1B3E-C314F01F851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5A8E7EC-81A9-FB53-24A9-3788C5C4169C}"/>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6" name="Alatunnisteen paikkamerkki 5">
            <a:extLst>
              <a:ext uri="{FF2B5EF4-FFF2-40B4-BE49-F238E27FC236}">
                <a16:creationId xmlns:a16="http://schemas.microsoft.com/office/drawing/2014/main" id="{42B03001-90D4-24E5-C186-E33C593A524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7CE0A28-5D61-16ED-778D-F696EB70FFFB}"/>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406497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BB1B5D-FF5D-CEBA-6D6D-494BDE01312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2A33A17-9F68-BC75-DAC5-CDA2EC48C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8AA3095-8AE7-2E47-C616-30BAA1BC87A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9A644AB-A371-897A-C001-6C4EDBFAC1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3BB1171-E783-32EE-B739-0ABCBAC6A56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470E1C7-BD22-3AF3-A248-CBE1FEB15D1B}"/>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8" name="Alatunnisteen paikkamerkki 7">
            <a:extLst>
              <a:ext uri="{FF2B5EF4-FFF2-40B4-BE49-F238E27FC236}">
                <a16:creationId xmlns:a16="http://schemas.microsoft.com/office/drawing/2014/main" id="{2E8E9B40-E31A-EA49-D924-C9A9F39E234C}"/>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55E4AAA0-7E90-881A-D8C0-49FBFDB90A4A}"/>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60956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729A7D-7D43-5784-1737-024EDFB9A6A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D5C2DFF-F6E2-E04E-ED3E-E51DCDA76A2C}"/>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4" name="Alatunnisteen paikkamerkki 3">
            <a:extLst>
              <a:ext uri="{FF2B5EF4-FFF2-40B4-BE49-F238E27FC236}">
                <a16:creationId xmlns:a16="http://schemas.microsoft.com/office/drawing/2014/main" id="{4631DB19-B203-006E-4965-842E4C04C07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52FF3F0-4DBE-E8AE-1A3F-36D1FC5895A2}"/>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136273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AF3C14F-F57D-AB95-798A-F757DADB8957}"/>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3" name="Alatunnisteen paikkamerkki 2">
            <a:extLst>
              <a:ext uri="{FF2B5EF4-FFF2-40B4-BE49-F238E27FC236}">
                <a16:creationId xmlns:a16="http://schemas.microsoft.com/office/drawing/2014/main" id="{DA61DDB8-BAE5-1DEC-8031-558363DD939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676B18C-261F-C080-1F2C-514346B98AB6}"/>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105057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96DB60-0F20-6A0B-6F34-B238F3300E6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9487F38-5A7F-0F19-ADA8-1D339D3EA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EF3A7E1-460D-E68B-924A-CD35867C5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C3274AC-987D-24B5-BECB-33642D492702}"/>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6" name="Alatunnisteen paikkamerkki 5">
            <a:extLst>
              <a:ext uri="{FF2B5EF4-FFF2-40B4-BE49-F238E27FC236}">
                <a16:creationId xmlns:a16="http://schemas.microsoft.com/office/drawing/2014/main" id="{08A0C35E-33FC-BFC4-634F-C545A94E051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4298235-86F1-F324-18FC-9631B4711910}"/>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319786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CFD3B-A7CD-4D2C-EA2E-CCC67DDC21B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E0270A7-3FF0-3B8E-493B-36E8181AF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A156C0C-67F9-9775-2CB5-6580700A9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CBB3375-B075-61B9-A68B-34896D5BFECE}"/>
              </a:ext>
            </a:extLst>
          </p:cNvPr>
          <p:cNvSpPr>
            <a:spLocks noGrp="1"/>
          </p:cNvSpPr>
          <p:nvPr>
            <p:ph type="dt" sz="half" idx="10"/>
          </p:nvPr>
        </p:nvSpPr>
        <p:spPr/>
        <p:txBody>
          <a:bodyPr/>
          <a:lstStyle/>
          <a:p>
            <a:fld id="{3BC2E826-3130-4184-B587-FAE1ED0DB32D}" type="datetimeFigureOut">
              <a:rPr lang="fi-FI" smtClean="0"/>
              <a:t>9.12.2024</a:t>
            </a:fld>
            <a:endParaRPr lang="fi-FI"/>
          </a:p>
        </p:txBody>
      </p:sp>
      <p:sp>
        <p:nvSpPr>
          <p:cNvPr id="6" name="Alatunnisteen paikkamerkki 5">
            <a:extLst>
              <a:ext uri="{FF2B5EF4-FFF2-40B4-BE49-F238E27FC236}">
                <a16:creationId xmlns:a16="http://schemas.microsoft.com/office/drawing/2014/main" id="{488B1DE2-8DB1-C098-2E5A-5D1E333774B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F599BDE-049A-FA4B-F174-E42171225962}"/>
              </a:ext>
            </a:extLst>
          </p:cNvPr>
          <p:cNvSpPr>
            <a:spLocks noGrp="1"/>
          </p:cNvSpPr>
          <p:nvPr>
            <p:ph type="sldNum" sz="quarter" idx="12"/>
          </p:nvPr>
        </p:nvSpPr>
        <p:spPr/>
        <p:txBody>
          <a:bodyPr/>
          <a:lstStyle/>
          <a:p>
            <a:fld id="{1CCDCB74-E7AC-4B90-80E5-9253D4DC8666}" type="slidenum">
              <a:rPr lang="fi-FI" smtClean="0"/>
              <a:t>‹#›</a:t>
            </a:fld>
            <a:endParaRPr lang="fi-FI"/>
          </a:p>
        </p:txBody>
      </p:sp>
    </p:spTree>
    <p:extLst>
      <p:ext uri="{BB962C8B-B14F-4D97-AF65-F5344CB8AC3E}">
        <p14:creationId xmlns:p14="http://schemas.microsoft.com/office/powerpoint/2010/main" val="360363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4E93A0-A43B-F9B4-F6CE-C16312F55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102F523-4B95-43C8-8A6D-8EAFF7EFA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744036E-962E-A256-DE71-E4384A3C20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2E826-3130-4184-B587-FAE1ED0DB32D}" type="datetimeFigureOut">
              <a:rPr lang="fi-FI" smtClean="0"/>
              <a:t>9.12.2024</a:t>
            </a:fld>
            <a:endParaRPr lang="fi-FI"/>
          </a:p>
        </p:txBody>
      </p:sp>
      <p:sp>
        <p:nvSpPr>
          <p:cNvPr id="5" name="Alatunnisteen paikkamerkki 4">
            <a:extLst>
              <a:ext uri="{FF2B5EF4-FFF2-40B4-BE49-F238E27FC236}">
                <a16:creationId xmlns:a16="http://schemas.microsoft.com/office/drawing/2014/main" id="{3F91E2D7-5387-F33B-4DD9-40CC7ED28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2968539-4EA2-2465-5FBD-6B48BAF5F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DCB74-E7AC-4B90-80E5-9253D4DC8666}" type="slidenum">
              <a:rPr lang="fi-FI" smtClean="0"/>
              <a:t>‹#›</a:t>
            </a:fld>
            <a:endParaRPr lang="fi-FI"/>
          </a:p>
        </p:txBody>
      </p:sp>
    </p:spTree>
    <p:extLst>
      <p:ext uri="{BB962C8B-B14F-4D97-AF65-F5344CB8AC3E}">
        <p14:creationId xmlns:p14="http://schemas.microsoft.com/office/powerpoint/2010/main" val="3542127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255885-7478-187D-020E-280A77DE25F0}"/>
              </a:ext>
            </a:extLst>
          </p:cNvPr>
          <p:cNvSpPr>
            <a:spLocks noGrp="1"/>
          </p:cNvSpPr>
          <p:nvPr>
            <p:ph type="ctrTitle"/>
          </p:nvPr>
        </p:nvSpPr>
        <p:spPr/>
        <p:txBody>
          <a:bodyPr>
            <a:normAutofit fontScale="90000"/>
          </a:bodyPr>
          <a:lstStyle/>
          <a:p>
            <a:r>
              <a:rPr lang="fi-FI" b="1" dirty="0">
                <a:solidFill>
                  <a:srgbClr val="0070C0"/>
                </a:solidFill>
              </a:rPr>
              <a:t>Evakkokysymys ratkaisuineen –</a:t>
            </a:r>
            <a:br>
              <a:rPr lang="fi-FI" b="1" dirty="0">
                <a:solidFill>
                  <a:srgbClr val="0070C0"/>
                </a:solidFill>
              </a:rPr>
            </a:br>
            <a:r>
              <a:rPr lang="fi-FI" b="1" dirty="0">
                <a:solidFill>
                  <a:srgbClr val="0070C0"/>
                </a:solidFill>
              </a:rPr>
              <a:t>suomalaista maailmanhistoriaa…</a:t>
            </a:r>
          </a:p>
        </p:txBody>
      </p:sp>
      <p:sp>
        <p:nvSpPr>
          <p:cNvPr id="3" name="Alaotsikko 2">
            <a:extLst>
              <a:ext uri="{FF2B5EF4-FFF2-40B4-BE49-F238E27FC236}">
                <a16:creationId xmlns:a16="http://schemas.microsoft.com/office/drawing/2014/main" id="{D8ACE4B0-C566-9571-EC76-5D2506E0F8D3}"/>
              </a:ext>
            </a:extLst>
          </p:cNvPr>
          <p:cNvSpPr>
            <a:spLocks noGrp="1"/>
          </p:cNvSpPr>
          <p:nvPr>
            <p:ph type="subTitle" idx="1"/>
          </p:nvPr>
        </p:nvSpPr>
        <p:spPr>
          <a:xfrm>
            <a:off x="1524000" y="3602038"/>
            <a:ext cx="9144000" cy="2771602"/>
          </a:xfrm>
        </p:spPr>
        <p:txBody>
          <a:bodyPr>
            <a:normAutofit/>
          </a:bodyPr>
          <a:lstStyle/>
          <a:p>
            <a:endParaRPr lang="fi-FI" dirty="0"/>
          </a:p>
          <a:p>
            <a:endParaRPr lang="fi-FI" dirty="0"/>
          </a:p>
          <a:p>
            <a:r>
              <a:rPr lang="fi-FI" dirty="0"/>
              <a:t>Heikki Teräväinen</a:t>
            </a:r>
          </a:p>
          <a:p>
            <a:r>
              <a:rPr lang="fi-FI" dirty="0"/>
              <a:t>Akaan Rotaryklubi</a:t>
            </a:r>
          </a:p>
          <a:p>
            <a:r>
              <a:rPr lang="fi-FI" dirty="0"/>
              <a:t>03.12.2024</a:t>
            </a:r>
          </a:p>
        </p:txBody>
      </p:sp>
    </p:spTree>
    <p:extLst>
      <p:ext uri="{BB962C8B-B14F-4D97-AF65-F5344CB8AC3E}">
        <p14:creationId xmlns:p14="http://schemas.microsoft.com/office/powerpoint/2010/main" val="20039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1466EF1-71AE-01CC-5FB2-9481EBF7CB1A}"/>
              </a:ext>
            </a:extLst>
          </p:cNvPr>
          <p:cNvPicPr>
            <a:picLocks noChangeAspect="1"/>
          </p:cNvPicPr>
          <p:nvPr/>
        </p:nvPicPr>
        <p:blipFill>
          <a:blip r:embed="rId2"/>
          <a:stretch>
            <a:fillRect/>
          </a:stretch>
        </p:blipFill>
        <p:spPr>
          <a:xfrm>
            <a:off x="3909647" y="587296"/>
            <a:ext cx="3830168" cy="5668649"/>
          </a:xfrm>
          <a:prstGeom prst="rect">
            <a:avLst/>
          </a:prstGeom>
        </p:spPr>
      </p:pic>
      <p:pic>
        <p:nvPicPr>
          <p:cNvPr id="4" name="Kuva 3">
            <a:extLst>
              <a:ext uri="{FF2B5EF4-FFF2-40B4-BE49-F238E27FC236}">
                <a16:creationId xmlns:a16="http://schemas.microsoft.com/office/drawing/2014/main" id="{9CCA0388-B137-0A28-D0B3-6EAE26A0A0AF}"/>
              </a:ext>
            </a:extLst>
          </p:cNvPr>
          <p:cNvPicPr>
            <a:picLocks noChangeAspect="1"/>
          </p:cNvPicPr>
          <p:nvPr/>
        </p:nvPicPr>
        <p:blipFill>
          <a:blip r:embed="rId3"/>
          <a:stretch>
            <a:fillRect/>
          </a:stretch>
        </p:blipFill>
        <p:spPr>
          <a:xfrm>
            <a:off x="8039477" y="3582908"/>
            <a:ext cx="3966738" cy="2221373"/>
          </a:xfrm>
          <a:prstGeom prst="rect">
            <a:avLst/>
          </a:prstGeom>
        </p:spPr>
      </p:pic>
      <p:pic>
        <p:nvPicPr>
          <p:cNvPr id="5" name="Kuva 4">
            <a:extLst>
              <a:ext uri="{FF2B5EF4-FFF2-40B4-BE49-F238E27FC236}">
                <a16:creationId xmlns:a16="http://schemas.microsoft.com/office/drawing/2014/main" id="{0FB9CED8-C8C9-D821-CE41-1D70EA64A96D}"/>
              </a:ext>
            </a:extLst>
          </p:cNvPr>
          <p:cNvPicPr>
            <a:picLocks noChangeAspect="1"/>
          </p:cNvPicPr>
          <p:nvPr/>
        </p:nvPicPr>
        <p:blipFill>
          <a:blip r:embed="rId4"/>
          <a:stretch>
            <a:fillRect/>
          </a:stretch>
        </p:blipFill>
        <p:spPr>
          <a:xfrm>
            <a:off x="7964395" y="587296"/>
            <a:ext cx="4041820" cy="2475512"/>
          </a:xfrm>
          <a:prstGeom prst="rect">
            <a:avLst/>
          </a:prstGeom>
        </p:spPr>
      </p:pic>
      <p:pic>
        <p:nvPicPr>
          <p:cNvPr id="2" name="Kuva 1">
            <a:extLst>
              <a:ext uri="{FF2B5EF4-FFF2-40B4-BE49-F238E27FC236}">
                <a16:creationId xmlns:a16="http://schemas.microsoft.com/office/drawing/2014/main" id="{8B9C49ED-5E64-21F2-7A8F-C31FA8AD2F83}"/>
              </a:ext>
            </a:extLst>
          </p:cNvPr>
          <p:cNvPicPr>
            <a:picLocks noChangeAspect="1"/>
          </p:cNvPicPr>
          <p:nvPr/>
        </p:nvPicPr>
        <p:blipFill>
          <a:blip r:embed="rId5"/>
          <a:stretch>
            <a:fillRect/>
          </a:stretch>
        </p:blipFill>
        <p:spPr>
          <a:xfrm>
            <a:off x="108643" y="1200719"/>
            <a:ext cx="3604690" cy="4216045"/>
          </a:xfrm>
          <a:prstGeom prst="rect">
            <a:avLst/>
          </a:prstGeom>
        </p:spPr>
      </p:pic>
    </p:spTree>
    <p:extLst>
      <p:ext uri="{BB962C8B-B14F-4D97-AF65-F5344CB8AC3E}">
        <p14:creationId xmlns:p14="http://schemas.microsoft.com/office/powerpoint/2010/main" val="227343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6A0562-5A53-0439-99BB-E3314D18E179}"/>
              </a:ext>
            </a:extLst>
          </p:cNvPr>
          <p:cNvSpPr>
            <a:spLocks noGrp="1"/>
          </p:cNvSpPr>
          <p:nvPr>
            <p:ph type="title"/>
          </p:nvPr>
        </p:nvSpPr>
        <p:spPr>
          <a:xfrm>
            <a:off x="831850" y="498764"/>
            <a:ext cx="10635673" cy="2436668"/>
          </a:xfrm>
        </p:spPr>
        <p:txBody>
          <a:bodyPr>
            <a:normAutofit fontScale="90000"/>
          </a:bodyPr>
          <a:lstStyle/>
          <a:p>
            <a:br>
              <a:rPr lang="fi-FI" dirty="0">
                <a:solidFill>
                  <a:srgbClr val="FF0000"/>
                </a:solidFill>
                <a:latin typeface="+mn-lt"/>
              </a:rPr>
            </a:br>
            <a:br>
              <a:rPr lang="fi-FI" dirty="0">
                <a:solidFill>
                  <a:srgbClr val="FF0000"/>
                </a:solidFill>
                <a:latin typeface="+mn-lt"/>
              </a:rPr>
            </a:br>
            <a:br>
              <a:rPr lang="fi-FI" dirty="0">
                <a:solidFill>
                  <a:srgbClr val="FF0000"/>
                </a:solidFill>
                <a:latin typeface="+mn-lt"/>
              </a:rPr>
            </a:br>
            <a:br>
              <a:rPr lang="fi-FI" dirty="0">
                <a:solidFill>
                  <a:srgbClr val="FF0000"/>
                </a:solidFill>
                <a:latin typeface="+mn-lt"/>
              </a:rPr>
            </a:br>
            <a:br>
              <a:rPr lang="fi-FI" dirty="0">
                <a:solidFill>
                  <a:srgbClr val="FF0000"/>
                </a:solidFill>
                <a:latin typeface="+mn-lt"/>
              </a:rPr>
            </a:br>
            <a:br>
              <a:rPr lang="fi-FI" dirty="0">
                <a:solidFill>
                  <a:srgbClr val="FF0000"/>
                </a:solidFill>
                <a:latin typeface="+mn-lt"/>
              </a:rPr>
            </a:br>
            <a:br>
              <a:rPr lang="fi-FI" dirty="0">
                <a:solidFill>
                  <a:srgbClr val="FF0000"/>
                </a:solidFill>
                <a:latin typeface="+mn-lt"/>
              </a:rPr>
            </a:br>
            <a:br>
              <a:rPr lang="fi-FI" dirty="0">
                <a:solidFill>
                  <a:srgbClr val="FF0000"/>
                </a:solidFill>
                <a:latin typeface="+mn-lt"/>
              </a:rPr>
            </a:br>
            <a:br>
              <a:rPr lang="fi-FI" dirty="0">
                <a:solidFill>
                  <a:srgbClr val="FF0000"/>
                </a:solidFill>
                <a:latin typeface="+mn-lt"/>
              </a:rPr>
            </a:br>
            <a:r>
              <a:rPr lang="fi-FI" dirty="0">
                <a:solidFill>
                  <a:srgbClr val="FF0000"/>
                </a:solidFill>
                <a:latin typeface="+mn-lt"/>
              </a:rPr>
              <a:t>Vuoden</a:t>
            </a:r>
            <a:r>
              <a:rPr lang="fi-FI" dirty="0">
                <a:solidFill>
                  <a:srgbClr val="FF0000"/>
                </a:solidFill>
              </a:rPr>
              <a:t> </a:t>
            </a:r>
            <a:r>
              <a:rPr lang="fi-FI" dirty="0">
                <a:solidFill>
                  <a:srgbClr val="FF0000"/>
                </a:solidFill>
                <a:latin typeface="Calibri" panose="020F0502020204030204" pitchFamily="34" charset="0"/>
                <a:cs typeface="Calibri" panose="020F0502020204030204" pitchFamily="34" charset="0"/>
              </a:rPr>
              <a:t>1939 ja 1940 evakuoinnit</a:t>
            </a:r>
            <a:br>
              <a:rPr lang="fi-FI" dirty="0">
                <a:solidFill>
                  <a:srgbClr val="FF0000"/>
                </a:solidFill>
              </a:rPr>
            </a:br>
            <a:r>
              <a:rPr lang="fi-FI" dirty="0"/>
              <a:t>   </a:t>
            </a:r>
            <a:r>
              <a:rPr lang="fi-FI" sz="2400" dirty="0"/>
              <a:t>Talvisotaan liittyneet väestönsiirrot tapahtuivat kolmessa vaiheessa</a:t>
            </a:r>
            <a:br>
              <a:rPr lang="fi-FI" sz="2400" dirty="0"/>
            </a:br>
            <a:r>
              <a:rPr lang="fi-FI" sz="2400" dirty="0"/>
              <a:t> 	* ennen sodan syttymistä</a:t>
            </a:r>
            <a:br>
              <a:rPr lang="fi-FI" sz="2400" dirty="0"/>
            </a:br>
            <a:r>
              <a:rPr lang="fi-FI" sz="2400" dirty="0"/>
              <a:t>	* sodan aikana ja</a:t>
            </a:r>
            <a:br>
              <a:rPr lang="fi-FI" sz="2400" dirty="0"/>
            </a:br>
            <a:r>
              <a:rPr lang="fi-FI" sz="2400" dirty="0"/>
              <a:t>	* rauhanteon jälkeen</a:t>
            </a:r>
            <a:endParaRPr lang="fi-FI" dirty="0"/>
          </a:p>
        </p:txBody>
      </p:sp>
      <p:sp>
        <p:nvSpPr>
          <p:cNvPr id="3" name="Tekstin paikkamerkki 2">
            <a:extLst>
              <a:ext uri="{FF2B5EF4-FFF2-40B4-BE49-F238E27FC236}">
                <a16:creationId xmlns:a16="http://schemas.microsoft.com/office/drawing/2014/main" id="{0539B3D8-3204-6F38-5A16-200C9E31EECE}"/>
              </a:ext>
            </a:extLst>
          </p:cNvPr>
          <p:cNvSpPr>
            <a:spLocks noGrp="1"/>
          </p:cNvSpPr>
          <p:nvPr>
            <p:ph type="body" idx="1"/>
          </p:nvPr>
        </p:nvSpPr>
        <p:spPr>
          <a:xfrm>
            <a:off x="831850" y="3652982"/>
            <a:ext cx="10515600" cy="2960253"/>
          </a:xfrm>
        </p:spPr>
        <p:txBody>
          <a:bodyPr>
            <a:normAutofit/>
          </a:bodyPr>
          <a:lstStyle/>
          <a:p>
            <a:pPr marL="342900" indent="-342900">
              <a:buFont typeface="Arial" panose="020B0604020202020204" pitchFamily="34" charset="0"/>
              <a:buChar char="•"/>
            </a:pPr>
            <a:r>
              <a:rPr lang="fi-FI" dirty="0"/>
              <a:t>Jo 10.10.1939 Neuvostoliiton esittämän kutsun siivittämänä sisäministeriö antoi ohjeen, minkä mukaan ensisijaisesti vanhusten, lasten ja sairaiden, joiden läsnäolo ei ollut välttämätön enää kotiseudulla, tuli siirtyä pois Karjalan kannakselta. Samalla alkaneiden rajaseutujen ja suurten kaupungin evakuointien myötä n. 100 000 henkilöä siirtyi pois kotoaan heistä suuren osan palatessa takaisin juuri ennen puna-armeijan hyökkäystä.</a:t>
            </a:r>
          </a:p>
          <a:p>
            <a:pPr marL="342900" indent="-342900">
              <a:buFont typeface="Arial" panose="020B0604020202020204" pitchFamily="34" charset="0"/>
              <a:buChar char="•"/>
            </a:pPr>
            <a:r>
              <a:rPr lang="fi-FI" dirty="0"/>
              <a:t>17.10.1939 vastuu väestön pakollisesta siirtämisestä Karjalan rajakunnista 5-10 km:n leveältä vyöhykkeeltä siirtyi puolustusvoimille.</a:t>
            </a:r>
          </a:p>
          <a:p>
            <a:pPr marL="342900" indent="-342900">
              <a:buFont typeface="Arial" panose="020B0604020202020204" pitchFamily="34" charset="0"/>
              <a:buChar char="•"/>
            </a:pPr>
            <a:endParaRPr lang="fi-FI" dirty="0"/>
          </a:p>
        </p:txBody>
      </p:sp>
      <p:sp>
        <p:nvSpPr>
          <p:cNvPr id="4" name="Suorakulmio 3">
            <a:extLst>
              <a:ext uri="{FF2B5EF4-FFF2-40B4-BE49-F238E27FC236}">
                <a16:creationId xmlns:a16="http://schemas.microsoft.com/office/drawing/2014/main" id="{5F151242-75EE-C06C-2166-866C09AF4405}"/>
              </a:ext>
            </a:extLst>
          </p:cNvPr>
          <p:cNvSpPr/>
          <p:nvPr/>
        </p:nvSpPr>
        <p:spPr>
          <a:xfrm>
            <a:off x="923637" y="1505526"/>
            <a:ext cx="9334123" cy="16994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6234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CD7948-8E5B-1313-29E9-7EE5E553074D}"/>
              </a:ext>
            </a:extLst>
          </p:cNvPr>
          <p:cNvSpPr>
            <a:spLocks noGrp="1"/>
          </p:cNvSpPr>
          <p:nvPr>
            <p:ph type="title"/>
          </p:nvPr>
        </p:nvSpPr>
        <p:spPr>
          <a:xfrm>
            <a:off x="838200" y="193964"/>
            <a:ext cx="10515600" cy="757381"/>
          </a:xfrm>
        </p:spPr>
        <p:txBody>
          <a:bodyPr>
            <a:normAutofit fontScale="90000"/>
          </a:bodyPr>
          <a:lstStyle/>
          <a:p>
            <a:r>
              <a:rPr lang="fi-FI" sz="2700" b="1" dirty="0">
                <a:solidFill>
                  <a:srgbClr val="FF0000"/>
                </a:solidFill>
                <a:latin typeface="Calibri" panose="020F0502020204030204" pitchFamily="34" charset="0"/>
                <a:cs typeface="Calibri" panose="020F0502020204030204" pitchFamily="34" charset="0"/>
              </a:rPr>
              <a:t>Vuoden 1939 ja 1940 evakuoinnit </a:t>
            </a:r>
            <a:r>
              <a:rPr lang="fi-FI" b="1" dirty="0">
                <a:solidFill>
                  <a:srgbClr val="FF0000"/>
                </a:solidFill>
              </a:rPr>
              <a:t>							</a:t>
            </a:r>
            <a:r>
              <a:rPr lang="fi-FI" sz="2700" b="1" dirty="0">
                <a:solidFill>
                  <a:srgbClr val="FF0000"/>
                </a:solidFill>
              </a:rPr>
              <a:t>2</a:t>
            </a:r>
            <a:r>
              <a:rPr lang="fi-FI" dirty="0"/>
              <a:t>										</a:t>
            </a:r>
          </a:p>
        </p:txBody>
      </p:sp>
      <p:sp>
        <p:nvSpPr>
          <p:cNvPr id="3" name="Sisällön paikkamerkki 2">
            <a:extLst>
              <a:ext uri="{FF2B5EF4-FFF2-40B4-BE49-F238E27FC236}">
                <a16:creationId xmlns:a16="http://schemas.microsoft.com/office/drawing/2014/main" id="{576AAECB-87F9-7B0F-D9D8-1DD05C25BD74}"/>
              </a:ext>
            </a:extLst>
          </p:cNvPr>
          <p:cNvSpPr>
            <a:spLocks noGrp="1"/>
          </p:cNvSpPr>
          <p:nvPr>
            <p:ph idx="1"/>
          </p:nvPr>
        </p:nvSpPr>
        <p:spPr>
          <a:xfrm>
            <a:off x="838200" y="692727"/>
            <a:ext cx="10515600" cy="5484236"/>
          </a:xfrm>
        </p:spPr>
        <p:txBody>
          <a:bodyPr>
            <a:normAutofit fontScale="92500" lnSpcReduction="20000"/>
          </a:bodyPr>
          <a:lstStyle/>
          <a:p>
            <a:r>
              <a:rPr lang="fi-FI" sz="2400" dirty="0"/>
              <a:t>Osaa Laatokan Karjalan ja Kainuun siviiliväestöä ei saatu riittävän ajoissa evakuoiduksi ennen hyökkäystä, vaan he jäivät venäläisten vangeiksi. Suojärven Hyrsylän siviiliväestö pääsi palaamaan vankileiriltä toukokuussa 1940 Helsinkiin.</a:t>
            </a:r>
          </a:p>
          <a:p>
            <a:r>
              <a:rPr lang="fi-FI" sz="2400" b="1" dirty="0">
                <a:solidFill>
                  <a:srgbClr val="0070C0"/>
                </a:solidFill>
              </a:rPr>
              <a:t>”</a:t>
            </a:r>
            <a:r>
              <a:rPr lang="fi-FI" sz="2400" b="1" dirty="0" err="1">
                <a:solidFill>
                  <a:srgbClr val="0070C0"/>
                </a:solidFill>
              </a:rPr>
              <a:t>Ko</a:t>
            </a:r>
            <a:r>
              <a:rPr lang="fi-FI" sz="2400" b="1" dirty="0">
                <a:solidFill>
                  <a:srgbClr val="0070C0"/>
                </a:solidFill>
              </a:rPr>
              <a:t> venäläiset </a:t>
            </a:r>
            <a:r>
              <a:rPr lang="fi-FI" sz="2400" b="1" dirty="0" err="1">
                <a:solidFill>
                  <a:srgbClr val="0070C0"/>
                </a:solidFill>
              </a:rPr>
              <a:t>tulliit</a:t>
            </a:r>
            <a:r>
              <a:rPr lang="fi-FI" sz="2400" b="1" dirty="0">
                <a:solidFill>
                  <a:srgbClr val="0070C0"/>
                </a:solidFill>
              </a:rPr>
              <a:t> </a:t>
            </a:r>
            <a:r>
              <a:rPr lang="fi-FI" sz="2400" b="1" dirty="0" err="1">
                <a:solidFill>
                  <a:srgbClr val="0070C0"/>
                </a:solidFill>
              </a:rPr>
              <a:t>ovest</a:t>
            </a:r>
            <a:r>
              <a:rPr lang="fi-FI" sz="2400" b="1" dirty="0">
                <a:solidFill>
                  <a:srgbClr val="0070C0"/>
                </a:solidFill>
              </a:rPr>
              <a:t>, </a:t>
            </a:r>
            <a:r>
              <a:rPr lang="fi-FI" sz="2400" b="1" dirty="0" err="1">
                <a:solidFill>
                  <a:srgbClr val="0070C0"/>
                </a:solidFill>
              </a:rPr>
              <a:t>ni</a:t>
            </a:r>
            <a:r>
              <a:rPr lang="fi-FI" sz="2400" b="1" dirty="0">
                <a:solidFill>
                  <a:srgbClr val="0070C0"/>
                </a:solidFill>
              </a:rPr>
              <a:t> </a:t>
            </a:r>
            <a:r>
              <a:rPr lang="fi-FI" sz="2400" b="1" dirty="0" err="1">
                <a:solidFill>
                  <a:srgbClr val="0070C0"/>
                </a:solidFill>
              </a:rPr>
              <a:t>myö</a:t>
            </a:r>
            <a:r>
              <a:rPr lang="fi-FI" sz="2400" b="1" dirty="0">
                <a:solidFill>
                  <a:srgbClr val="0070C0"/>
                </a:solidFill>
              </a:rPr>
              <a:t> </a:t>
            </a:r>
            <a:r>
              <a:rPr lang="fi-FI" sz="2400" b="1" dirty="0" err="1">
                <a:solidFill>
                  <a:srgbClr val="0070C0"/>
                </a:solidFill>
              </a:rPr>
              <a:t>lähettii</a:t>
            </a:r>
            <a:r>
              <a:rPr lang="fi-FI" sz="2400" b="1" dirty="0">
                <a:solidFill>
                  <a:srgbClr val="0070C0"/>
                </a:solidFill>
              </a:rPr>
              <a:t> </a:t>
            </a:r>
            <a:r>
              <a:rPr lang="fi-FI" sz="2400" b="1" dirty="0" err="1">
                <a:solidFill>
                  <a:srgbClr val="0070C0"/>
                </a:solidFill>
              </a:rPr>
              <a:t>ikkunoist</a:t>
            </a:r>
            <a:r>
              <a:rPr lang="fi-FI" sz="2400" b="1" dirty="0">
                <a:solidFill>
                  <a:srgbClr val="0070C0"/>
                </a:solidFill>
              </a:rPr>
              <a:t>” ja ”Ja nii </a:t>
            </a:r>
            <a:r>
              <a:rPr lang="fi-FI" sz="2400" b="1" dirty="0" err="1">
                <a:solidFill>
                  <a:srgbClr val="0070C0"/>
                </a:solidFill>
              </a:rPr>
              <a:t>ol</a:t>
            </a:r>
            <a:r>
              <a:rPr lang="fi-FI" sz="2400" b="1" dirty="0">
                <a:solidFill>
                  <a:srgbClr val="0070C0"/>
                </a:solidFill>
              </a:rPr>
              <a:t> kiire lähtö, ettei </a:t>
            </a:r>
            <a:r>
              <a:rPr lang="fi-FI" sz="2400" b="1" dirty="0" err="1">
                <a:solidFill>
                  <a:srgbClr val="0070C0"/>
                </a:solidFill>
              </a:rPr>
              <a:t>kerent</a:t>
            </a:r>
            <a:r>
              <a:rPr lang="fi-FI" sz="2400" b="1" dirty="0">
                <a:solidFill>
                  <a:srgbClr val="0070C0"/>
                </a:solidFill>
              </a:rPr>
              <a:t> </a:t>
            </a:r>
            <a:r>
              <a:rPr lang="fi-FI" sz="2400" b="1" dirty="0" err="1">
                <a:solidFill>
                  <a:srgbClr val="0070C0"/>
                </a:solidFill>
              </a:rPr>
              <a:t>itkemääkää</a:t>
            </a:r>
            <a:r>
              <a:rPr lang="fi-FI" sz="2400" b="1" dirty="0">
                <a:solidFill>
                  <a:srgbClr val="0070C0"/>
                </a:solidFill>
              </a:rPr>
              <a:t>”.</a:t>
            </a:r>
          </a:p>
          <a:p>
            <a:r>
              <a:rPr lang="fi-FI" sz="2400" dirty="0"/>
              <a:t>Rajaseutujen ja kaupunkien evakkoja ei eroteltu toisistaan ja yli 300 000 suomalaista eli talvisodan kuukaudet tilapäismajoituksessa.</a:t>
            </a:r>
          </a:p>
          <a:p>
            <a:r>
              <a:rPr lang="fi-FI" sz="2400" dirty="0"/>
              <a:t>Nopeasti evakuoidun suojavyöhykkeen jälkeen tyhjennettiin kiireesti uusia alueita. Ihmiset kuljetettiin pääasiallisesti öisin junien henkilö- ja tavaravaunuissa sekä autoilla, mutta heitä vaelsi myös hevosilla sekä jalkaisin karjaa kuljettaen.</a:t>
            </a:r>
          </a:p>
          <a:p>
            <a:r>
              <a:rPr lang="fi-FI" sz="2400" dirty="0"/>
              <a:t>Moskovan rauha lopetti sodan 13.03.1940. Rintamalinjan ja uuden rajan välinen laaja alue jouduttiin evakuoimaan </a:t>
            </a:r>
            <a:r>
              <a:rPr lang="fi-FI" sz="2400" b="1" dirty="0">
                <a:solidFill>
                  <a:srgbClr val="0070C0"/>
                </a:solidFill>
              </a:rPr>
              <a:t>10 päivässä</a:t>
            </a:r>
            <a:r>
              <a:rPr lang="fi-FI" sz="2400" dirty="0">
                <a:solidFill>
                  <a:srgbClr val="0070C0"/>
                </a:solidFill>
              </a:rPr>
              <a:t>. </a:t>
            </a:r>
            <a:r>
              <a:rPr lang="fi-FI" sz="2400" dirty="0"/>
              <a:t>Siirrettävänä oli nyt vielä 100 000 ihmistä, kymmeniä tuhansia eläimiä, miljoonia kiloja viljaa, suuria teollisuus- ja liikelaitosten varastoja, koneistoja sekä valtava määrä yksityistä irtaimistoa. Sallassa ja Hangon vuokra-alueella oli ”astetta helpompaa”. </a:t>
            </a:r>
          </a:p>
          <a:p>
            <a:r>
              <a:rPr lang="fi-FI" sz="2400" dirty="0"/>
              <a:t>Hangon vuokra-alue luovutettiin neuvostoliittolaisille 22. maaliskuuta 1940 kello 24.00. Aikaa alueen 8 000 hengen suomalaisväestön evakuoimiseen saatiin vain </a:t>
            </a:r>
            <a:r>
              <a:rPr lang="fi-FI" sz="2400" b="1" dirty="0">
                <a:solidFill>
                  <a:srgbClr val="0070C0"/>
                </a:solidFill>
              </a:rPr>
              <a:t>10 päivää</a:t>
            </a:r>
            <a:r>
              <a:rPr lang="fi-FI" sz="2400" dirty="0"/>
              <a:t>.</a:t>
            </a:r>
          </a:p>
          <a:p>
            <a:r>
              <a:rPr lang="fi-FI" sz="2400" dirty="0"/>
              <a:t>Petsamosta evakuoitiin 5 500 petsamolaista.</a:t>
            </a:r>
          </a:p>
          <a:p>
            <a:r>
              <a:rPr lang="fi-FI" sz="2400" dirty="0"/>
              <a:t>Rajan länsipuolelle vaivalla siirretyt teollisuuslaitosten koneet jouduttiin palauttamaan.</a:t>
            </a:r>
          </a:p>
          <a:p>
            <a:pPr marL="0" indent="0">
              <a:buNone/>
            </a:pPr>
            <a:endParaRPr lang="fi-FI" sz="2400" dirty="0"/>
          </a:p>
        </p:txBody>
      </p:sp>
    </p:spTree>
    <p:extLst>
      <p:ext uri="{BB962C8B-B14F-4D97-AF65-F5344CB8AC3E}">
        <p14:creationId xmlns:p14="http://schemas.microsoft.com/office/powerpoint/2010/main" val="305678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FEE6D-7928-AFC6-A2BB-678420CDAF52}"/>
              </a:ext>
            </a:extLst>
          </p:cNvPr>
          <p:cNvSpPr>
            <a:spLocks noGrp="1"/>
          </p:cNvSpPr>
          <p:nvPr>
            <p:ph type="title"/>
          </p:nvPr>
        </p:nvSpPr>
        <p:spPr>
          <a:xfrm>
            <a:off x="838200" y="365126"/>
            <a:ext cx="10515600" cy="802772"/>
          </a:xfrm>
        </p:spPr>
        <p:txBody>
          <a:bodyPr/>
          <a:lstStyle/>
          <a:p>
            <a:r>
              <a:rPr lang="fi-FI" b="1" dirty="0">
                <a:solidFill>
                  <a:srgbClr val="FF0000"/>
                </a:solidFill>
              </a:rPr>
              <a:t>Pika-asutuslaki</a:t>
            </a:r>
          </a:p>
        </p:txBody>
      </p:sp>
      <p:sp>
        <p:nvSpPr>
          <p:cNvPr id="3" name="Sisällön paikkamerkki 2">
            <a:extLst>
              <a:ext uri="{FF2B5EF4-FFF2-40B4-BE49-F238E27FC236}">
                <a16:creationId xmlns:a16="http://schemas.microsoft.com/office/drawing/2014/main" id="{CA092F63-7E47-6A49-1072-AB5A5BE11A1E}"/>
              </a:ext>
            </a:extLst>
          </p:cNvPr>
          <p:cNvSpPr>
            <a:spLocks noGrp="1"/>
          </p:cNvSpPr>
          <p:nvPr>
            <p:ph idx="1"/>
          </p:nvPr>
        </p:nvSpPr>
        <p:spPr>
          <a:xfrm>
            <a:off x="773545" y="1367073"/>
            <a:ext cx="10515600" cy="5125802"/>
          </a:xfrm>
        </p:spPr>
        <p:txBody>
          <a:bodyPr>
            <a:normAutofit fontScale="92500"/>
          </a:bodyPr>
          <a:lstStyle/>
          <a:p>
            <a:r>
              <a:rPr lang="fi-FI" sz="2400" dirty="0"/>
              <a:t>Talvisodan vuoksi 40 000 maanviljelijäperhettä joutui jättämään tilansa ja heidän asuttamisekseen säädettiin pika-asutuslaki (346/1940). Lain perustella muodostettiin yli 8 000 tilaa. Laki tuli voimaan </a:t>
            </a:r>
            <a:r>
              <a:rPr lang="fi-FI" sz="2400" b="1" dirty="0">
                <a:solidFill>
                  <a:srgbClr val="0070C0"/>
                </a:solidFill>
              </a:rPr>
              <a:t>kesäkuussa 1940 </a:t>
            </a:r>
            <a:r>
              <a:rPr lang="fi-FI" sz="2400" dirty="0"/>
              <a:t>ja sen nojalla </a:t>
            </a:r>
            <a:r>
              <a:rPr lang="fi-FI" sz="2400" dirty="0">
                <a:solidFill>
                  <a:schemeClr val="bg2">
                    <a:lumMod val="25000"/>
                  </a:schemeClr>
                </a:solidFill>
              </a:rPr>
              <a:t>määriteltiin</a:t>
            </a:r>
            <a:r>
              <a:rPr lang="fi-FI" sz="2400" dirty="0"/>
              <a:t> maanlunastuskysymykset ja siirtoväestön sijoituspaikkakunnat. Maata olivat oikeutettuja saamaan kaikki, jotka olivat omistaneet maata Karjalassa.</a:t>
            </a:r>
          </a:p>
          <a:p>
            <a:pPr marL="0" indent="0">
              <a:buNone/>
            </a:pPr>
            <a:endParaRPr lang="fi-FI" sz="2400" dirty="0"/>
          </a:p>
          <a:p>
            <a:r>
              <a:rPr lang="fi-FI" sz="2400" dirty="0"/>
              <a:t>Valtio hankki haltuunsa kantaväestön maa-alueita ja jakoi niitä uudelleen evakoille. </a:t>
            </a:r>
            <a:r>
              <a:rPr lang="fi-FI" sz="2400" b="1" dirty="0">
                <a:solidFill>
                  <a:srgbClr val="0070C0"/>
                </a:solidFill>
              </a:rPr>
              <a:t>Suunnitelmana oli asuttaa väestö Helsingistä ja Jyväskylästä katsoen vastaavalla tavalla kuin asutus oli ollut Karjalassa Viipurista ja Sortavalasta katsoen</a:t>
            </a:r>
            <a:r>
              <a:rPr lang="fi-FI" sz="2400" dirty="0">
                <a:solidFill>
                  <a:srgbClr val="0070C0"/>
                </a:solidFill>
              </a:rPr>
              <a:t>.</a:t>
            </a:r>
            <a:r>
              <a:rPr lang="fi-FI" sz="2400" dirty="0">
                <a:solidFill>
                  <a:schemeClr val="bg2">
                    <a:lumMod val="25000"/>
                  </a:schemeClr>
                </a:solidFill>
              </a:rPr>
              <a:t> Maata voitiin ottaa valtiolta, seurakunnilta, suuryhtiöiltä ja tavallisilta maanomistajilta. Tarkoituksena oli muodostaa lähinnä Etelä-Suomeen noin 35 000 tilaa, joita varten arvioitiin tarvittavan noin 330 000 hehtaaria valmista peltoa. Lakia alettiin panna toimeen syksyllä 1940 (hakemuksia yli 42 000) ja kesäkuuhun 1941 mennessä valmistui tai saatiin valmiiksi lähes </a:t>
            </a:r>
            <a:r>
              <a:rPr lang="fi-FI" sz="2400" b="1" dirty="0">
                <a:solidFill>
                  <a:srgbClr val="0070C0"/>
                </a:solidFill>
              </a:rPr>
              <a:t>13 000 pika-asutustilaa</a:t>
            </a:r>
            <a:r>
              <a:rPr lang="fi-FI" sz="2400" dirty="0">
                <a:solidFill>
                  <a:schemeClr val="bg2">
                    <a:lumMod val="25000"/>
                  </a:schemeClr>
                </a:solidFill>
              </a:rPr>
              <a:t>. Asutukseen tarvittavan metsän alasta ei voitu tehdä tarkkoja laskelmia tässä vaiheessa.</a:t>
            </a:r>
            <a:endParaRPr lang="fi-FI" sz="2400" dirty="0">
              <a:solidFill>
                <a:srgbClr val="0070C0"/>
              </a:solidFill>
            </a:endParaRPr>
          </a:p>
          <a:p>
            <a:endParaRPr lang="fi-FI" sz="2400" dirty="0">
              <a:solidFill>
                <a:srgbClr val="0070C0"/>
              </a:solidFill>
            </a:endParaRPr>
          </a:p>
        </p:txBody>
      </p:sp>
    </p:spTree>
    <p:extLst>
      <p:ext uri="{BB962C8B-B14F-4D97-AF65-F5344CB8AC3E}">
        <p14:creationId xmlns:p14="http://schemas.microsoft.com/office/powerpoint/2010/main" val="410718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6DC17F-D0FA-D925-F7F3-9D0531D591D4}"/>
              </a:ext>
            </a:extLst>
          </p:cNvPr>
          <p:cNvSpPr>
            <a:spLocks noGrp="1"/>
          </p:cNvSpPr>
          <p:nvPr>
            <p:ph type="title"/>
          </p:nvPr>
        </p:nvSpPr>
        <p:spPr>
          <a:xfrm>
            <a:off x="831850" y="175492"/>
            <a:ext cx="10515600" cy="858981"/>
          </a:xfrm>
        </p:spPr>
        <p:txBody>
          <a:bodyPr>
            <a:normAutofit/>
          </a:bodyPr>
          <a:lstStyle/>
          <a:p>
            <a:r>
              <a:rPr lang="fi-FI" sz="2400" b="1" dirty="0">
                <a:solidFill>
                  <a:srgbClr val="FF0000"/>
                </a:solidFill>
                <a:latin typeface="Calibri" panose="020F0502020204030204" pitchFamily="34" charset="0"/>
                <a:cs typeface="Calibri" panose="020F0502020204030204" pitchFamily="34" charset="0"/>
              </a:rPr>
              <a:t>Paluu Karjalaan</a:t>
            </a:r>
          </a:p>
        </p:txBody>
      </p:sp>
      <p:sp>
        <p:nvSpPr>
          <p:cNvPr id="3" name="Tekstin paikkamerkki 2">
            <a:extLst>
              <a:ext uri="{FF2B5EF4-FFF2-40B4-BE49-F238E27FC236}">
                <a16:creationId xmlns:a16="http://schemas.microsoft.com/office/drawing/2014/main" id="{33132770-2226-FFBE-68FA-599716CDBFC8}"/>
              </a:ext>
            </a:extLst>
          </p:cNvPr>
          <p:cNvSpPr>
            <a:spLocks noGrp="1"/>
          </p:cNvSpPr>
          <p:nvPr>
            <p:ph type="body" idx="1"/>
          </p:nvPr>
        </p:nvSpPr>
        <p:spPr>
          <a:xfrm>
            <a:off x="831850" y="1034473"/>
            <a:ext cx="10515600" cy="5055177"/>
          </a:xfrm>
        </p:spPr>
        <p:txBody>
          <a:bodyPr>
            <a:normAutofit/>
          </a:bodyPr>
          <a:lstStyle/>
          <a:p>
            <a:endParaRPr lang="fi-FI" dirty="0"/>
          </a:p>
          <a:p>
            <a:endParaRPr lang="fi-FI" dirty="0"/>
          </a:p>
          <a:p>
            <a:r>
              <a:rPr lang="fi-FI" dirty="0"/>
              <a:t>* Jatkosota alkoi 25.6.1941. Syksyn 1941 aikana noin 70 000 työkuntoisinta evakkoa sai luvan palata siivoamaan ja suorittamaan kiireisimpiä korjaustehtäviä. </a:t>
            </a:r>
            <a:br>
              <a:rPr lang="fi-FI" dirty="0"/>
            </a:br>
            <a:br>
              <a:rPr lang="fi-FI" dirty="0"/>
            </a:br>
            <a:r>
              <a:rPr lang="fi-FI" dirty="0"/>
              <a:t>* Tasavallan presidentti Risto Rytin julistuksella luovutetut alueet liitettiin takaisin valtakuntaan 6.12.1941.</a:t>
            </a:r>
            <a:br>
              <a:rPr lang="fi-FI" dirty="0"/>
            </a:br>
            <a:endParaRPr lang="fi-FI" dirty="0"/>
          </a:p>
          <a:p>
            <a:r>
              <a:rPr lang="fi-FI" dirty="0"/>
              <a:t>* Siirtoväen joukkopaluun aikaa oli kevät ja alkukesä 1942. Vuoden 1942 lopussa asui Karjalassa jo yli 250 000 entistä evakkoa. </a:t>
            </a:r>
            <a:br>
              <a:rPr lang="fi-FI" dirty="0"/>
            </a:br>
            <a:br>
              <a:rPr lang="fi-FI" dirty="0"/>
            </a:br>
            <a:r>
              <a:rPr lang="fi-FI" dirty="0"/>
              <a:t>* Kaikkiaan Karjalaan palasi ennen kesää 1944 lähes 300 000 henkeä. </a:t>
            </a:r>
          </a:p>
        </p:txBody>
      </p:sp>
    </p:spTree>
    <p:extLst>
      <p:ext uri="{BB962C8B-B14F-4D97-AF65-F5344CB8AC3E}">
        <p14:creationId xmlns:p14="http://schemas.microsoft.com/office/powerpoint/2010/main" val="66511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DC6CB9-34D5-772D-14CF-32276B83DEF1}"/>
              </a:ext>
            </a:extLst>
          </p:cNvPr>
          <p:cNvSpPr>
            <a:spLocks noGrp="1"/>
          </p:cNvSpPr>
          <p:nvPr>
            <p:ph type="title"/>
          </p:nvPr>
        </p:nvSpPr>
        <p:spPr>
          <a:xfrm>
            <a:off x="838200" y="300183"/>
            <a:ext cx="10515600" cy="2461123"/>
          </a:xfrm>
          <a:ln>
            <a:solidFill>
              <a:schemeClr val="accent1">
                <a:shade val="15000"/>
              </a:schemeClr>
            </a:solidFill>
          </a:ln>
        </p:spPr>
        <p:txBody>
          <a:bodyPr>
            <a:normAutofit fontScale="90000"/>
          </a:bodyPr>
          <a:lstStyle/>
          <a:p>
            <a:r>
              <a:rPr lang="fi-FI" sz="2400" b="1" dirty="0">
                <a:solidFill>
                  <a:srgbClr val="FF0000"/>
                </a:solidFill>
              </a:rPr>
              <a:t>	</a:t>
            </a:r>
            <a:r>
              <a:rPr lang="fi-FI" sz="2400" b="1" dirty="0">
                <a:solidFill>
                  <a:srgbClr val="FF0000"/>
                </a:solidFill>
                <a:latin typeface="Calibri" panose="020F0502020204030204" pitchFamily="34" charset="0"/>
                <a:cs typeface="Calibri" panose="020F0502020204030204" pitchFamily="34" charset="0"/>
              </a:rPr>
              <a:t>Vuoden 1944 evakuoinnit</a:t>
            </a:r>
            <a:br>
              <a:rPr lang="fi-FI" sz="2400" b="1" dirty="0">
                <a:solidFill>
                  <a:srgbClr val="FF0000"/>
                </a:solidFill>
              </a:rPr>
            </a:br>
            <a:r>
              <a:rPr lang="fi-FI" sz="2400" b="1" dirty="0">
                <a:solidFill>
                  <a:srgbClr val="FF0000"/>
                </a:solidFill>
              </a:rPr>
              <a:t>	</a:t>
            </a:r>
            <a:r>
              <a:rPr lang="fi-FI" sz="2200" b="1" dirty="0"/>
              <a:t>- Karjalan pikaevakuointi kesä-heinäkuu </a:t>
            </a:r>
            <a:br>
              <a:rPr lang="fi-FI" sz="2200" b="1" dirty="0"/>
            </a:br>
            <a:r>
              <a:rPr lang="fi-FI" sz="2200" b="1" dirty="0"/>
              <a:t>	- Karjalan syyskuun evakuointi välirauhansopimuksen jälkeen</a:t>
            </a:r>
            <a:br>
              <a:rPr lang="fi-FI" sz="2200" b="1" dirty="0"/>
            </a:br>
            <a:r>
              <a:rPr lang="fi-FI" sz="2200" b="1" dirty="0"/>
              <a:t>	- Porkkalan vuokra-alueen evakuointi syyskuussa</a:t>
            </a:r>
            <a:br>
              <a:rPr lang="fi-FI" sz="2200" b="1" dirty="0"/>
            </a:br>
            <a:r>
              <a:rPr lang="fi-FI" sz="2200" b="1" dirty="0"/>
              <a:t>	- Lapin ja Petsamon evakuointi syksyllä </a:t>
            </a:r>
            <a:br>
              <a:rPr lang="fi-FI" sz="2200" b="1" dirty="0"/>
            </a:br>
            <a:r>
              <a:rPr lang="fi-FI" sz="2200" b="1" dirty="0"/>
              <a:t>	=&gt;  noin 430 000 siirtolaista oli sijoitettava pääasiassa jäljelle jääneeseen Suomeen ja osa</a:t>
            </a:r>
            <a:br>
              <a:rPr lang="fi-FI" sz="2200" b="1" dirty="0"/>
            </a:br>
            <a:r>
              <a:rPr lang="fi-FI" sz="2200" b="1" dirty="0"/>
              <a:t> 	  Ruotsiin</a:t>
            </a:r>
            <a:br>
              <a:rPr lang="fi-FI" sz="2400" b="1" dirty="0">
                <a:solidFill>
                  <a:srgbClr val="FF0000"/>
                </a:solidFill>
              </a:rPr>
            </a:br>
            <a:endParaRPr lang="fi-FI" sz="2400" b="1" dirty="0">
              <a:solidFill>
                <a:srgbClr val="FF0000"/>
              </a:solidFill>
            </a:endParaRPr>
          </a:p>
        </p:txBody>
      </p:sp>
      <p:sp>
        <p:nvSpPr>
          <p:cNvPr id="3" name="Sisällön paikkamerkki 2">
            <a:extLst>
              <a:ext uri="{FF2B5EF4-FFF2-40B4-BE49-F238E27FC236}">
                <a16:creationId xmlns:a16="http://schemas.microsoft.com/office/drawing/2014/main" id="{1051A7F5-7712-FC33-DB02-A9BF6F6FFB8F}"/>
              </a:ext>
            </a:extLst>
          </p:cNvPr>
          <p:cNvSpPr>
            <a:spLocks noGrp="1"/>
          </p:cNvSpPr>
          <p:nvPr>
            <p:ph idx="1"/>
          </p:nvPr>
        </p:nvSpPr>
        <p:spPr>
          <a:xfrm>
            <a:off x="838200" y="2909455"/>
            <a:ext cx="10515600" cy="3648362"/>
          </a:xfrm>
        </p:spPr>
        <p:txBody>
          <a:bodyPr>
            <a:normAutofit fontScale="92500" lnSpcReduction="20000"/>
          </a:bodyPr>
          <a:lstStyle/>
          <a:p>
            <a:r>
              <a:rPr lang="fi-FI" sz="2000" b="1" dirty="0"/>
              <a:t>Kesäevakuointi</a:t>
            </a:r>
            <a:r>
              <a:rPr lang="fi-FI" sz="2000" dirty="0"/>
              <a:t> sujui väestön osalta lopulta olosuhteet huomioiden kohtuullisen vähäisin tappioin, sen sijaan pääosa rajakuntien väestön omaisuudesta jäi evakuoimatta.  Murhenäytelmäksi evakkomatka muuttui kuitenkin Simolan ja Elisenvaaran asemien pommituksissa kesäkuussa 1944, jolloin Elisenvaaran risteysasemalla kuoli lähes 140 pääasiassa Räisälän evakkoa.</a:t>
            </a:r>
          </a:p>
          <a:p>
            <a:r>
              <a:rPr lang="fi-FI" sz="2000" b="1" dirty="0"/>
              <a:t>Syyskuun 1944 evakuointi </a:t>
            </a:r>
            <a:r>
              <a:rPr lang="fi-FI" sz="2000" dirty="0"/>
              <a:t>tapahtui välirauhansopimuksen tiukasti määrittelemässä marssijärjestyksessä. Joukoilla oli päivittäinen aikataulu vetäytymisessä uudelleen vahvistetun Moskovan rauhan rajan taakse määritellen samalla myös siviiliväestön evakuoinnin nopeuden.</a:t>
            </a:r>
            <a:br>
              <a:rPr lang="fi-FI" sz="2000" dirty="0"/>
            </a:br>
            <a:r>
              <a:rPr lang="fi-FI" sz="2000" dirty="0"/>
              <a:t>Sadonkorjuuseen lähtenyt talkooväki teki ”toisen paluun Karjalaan.”</a:t>
            </a:r>
          </a:p>
          <a:p>
            <a:r>
              <a:rPr lang="fi-FI" sz="2000" b="1" dirty="0"/>
              <a:t>Porkkalan evakuointi </a:t>
            </a:r>
            <a:r>
              <a:rPr lang="fi-FI" sz="2000" dirty="0"/>
              <a:t>28.9.1944. Alueen varsinaiseen evakuointiin annettiin aikaa vain 9 päivää. Urakka oli valtava, sillä lähes 10 000 asukkaan ja heidän irtaimistonsa lisäksi alueelta oli ensin korjattava ja vietävä pois koko peruna- ja viljasato sekä osa heinäsadosta yli 8 000 kotieläimen lisäksi.</a:t>
            </a:r>
          </a:p>
          <a:p>
            <a:r>
              <a:rPr lang="fi-FI" sz="2000" dirty="0"/>
              <a:t>Saksalaiset oli aseleposopimuksen mukaisesti riisuttava aseista ja luovutettava Neuvostoliitolle 15.9.1944 mennessä. </a:t>
            </a:r>
            <a:r>
              <a:rPr lang="fi-FI" sz="2000" b="1" dirty="0"/>
              <a:t>Lapin sota </a:t>
            </a:r>
            <a:r>
              <a:rPr lang="fi-FI" sz="2000" dirty="0"/>
              <a:t>alkoi 1.10.1944 suomalaisten maihinnousulla Tornioon. Lapin väestöstä evakuoitiin 75 % (104.000) valtaosin Ruotsiin sekä osin Keski-Pohjanmaan kuntiin.</a:t>
            </a:r>
          </a:p>
          <a:p>
            <a:endParaRPr lang="fi-FI" sz="2000" dirty="0"/>
          </a:p>
        </p:txBody>
      </p:sp>
    </p:spTree>
    <p:extLst>
      <p:ext uri="{BB962C8B-B14F-4D97-AF65-F5344CB8AC3E}">
        <p14:creationId xmlns:p14="http://schemas.microsoft.com/office/powerpoint/2010/main" val="196962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DE8F3D-8185-E213-6B63-CEDED94178F6}"/>
              </a:ext>
            </a:extLst>
          </p:cNvPr>
          <p:cNvSpPr>
            <a:spLocks noGrp="1"/>
          </p:cNvSpPr>
          <p:nvPr>
            <p:ph type="title"/>
          </p:nvPr>
        </p:nvSpPr>
        <p:spPr>
          <a:xfrm>
            <a:off x="831850" y="398353"/>
            <a:ext cx="10515600" cy="1050202"/>
          </a:xfrm>
        </p:spPr>
        <p:txBody>
          <a:bodyPr/>
          <a:lstStyle/>
          <a:p>
            <a:r>
              <a:rPr lang="fi-FI" dirty="0"/>
              <a:t>Sotalapset</a:t>
            </a:r>
          </a:p>
        </p:txBody>
      </p:sp>
      <p:sp>
        <p:nvSpPr>
          <p:cNvPr id="3" name="Tekstin paikkamerkki 2">
            <a:extLst>
              <a:ext uri="{FF2B5EF4-FFF2-40B4-BE49-F238E27FC236}">
                <a16:creationId xmlns:a16="http://schemas.microsoft.com/office/drawing/2014/main" id="{32A81AE6-BB36-4A1A-576D-E933312279DB}"/>
              </a:ext>
            </a:extLst>
          </p:cNvPr>
          <p:cNvSpPr>
            <a:spLocks noGrp="1"/>
          </p:cNvSpPr>
          <p:nvPr>
            <p:ph type="body" idx="1"/>
          </p:nvPr>
        </p:nvSpPr>
        <p:spPr>
          <a:xfrm>
            <a:off x="831850" y="1783533"/>
            <a:ext cx="10515600" cy="4306117"/>
          </a:xfrm>
        </p:spPr>
        <p:txBody>
          <a:bodyPr/>
          <a:lstStyle/>
          <a:p>
            <a:r>
              <a:rPr lang="fi-FI" dirty="0"/>
              <a:t>Toisen maailmansodan aikana siirrettiin Suomesta lähes 80.000 1-14 vuotiasta lasta ilman vanhempiaan yksityisperheisiin lähinnä Ruotsiin, Tanskaan ja Norjaan. Aloite lasten siirtämisestä turvaan tuli ruotsalaisilta.</a:t>
            </a:r>
            <a:br>
              <a:rPr lang="fi-FI" dirty="0"/>
            </a:br>
            <a:br>
              <a:rPr lang="fi-FI" dirty="0"/>
            </a:br>
            <a:r>
              <a:rPr lang="fi-FI" b="1" dirty="0"/>
              <a:t>Vuosien 1939-1945 suomalaisten lasten siirrot olivat maiden väkilukuun suhteutettuna toisen maailmansodan maailmanennätystasoa.</a:t>
            </a:r>
            <a:br>
              <a:rPr lang="fi-FI" b="1" dirty="0"/>
            </a:br>
            <a:br>
              <a:rPr lang="fi-FI" dirty="0"/>
            </a:br>
            <a:r>
              <a:rPr lang="fi-FI" dirty="0"/>
              <a:t>Sodan päätyttyä pääosa lapsista palasi kotimaahan, mutta eri syistä huomattavan moni jäi palaamatta. Arviot vaihtelevat – korkein löytämäni arvio on noin 15.500 lasta, mikä on noin 0,4 %  tilanteesta 31.12.1945/ 3.778. 890 ja vastaa </a:t>
            </a:r>
            <a:r>
              <a:rPr lang="fi-FI" b="1" dirty="0"/>
              <a:t>22.366 lasta </a:t>
            </a:r>
            <a:r>
              <a:rPr lang="fi-FI" dirty="0"/>
              <a:t>väkiluvustamme 5.584.000/2024. </a:t>
            </a:r>
          </a:p>
        </p:txBody>
      </p:sp>
    </p:spTree>
    <p:extLst>
      <p:ext uri="{BB962C8B-B14F-4D97-AF65-F5344CB8AC3E}">
        <p14:creationId xmlns:p14="http://schemas.microsoft.com/office/powerpoint/2010/main" val="59854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9E6682-7083-DFC0-AF39-9FDD92A4D8D1}"/>
              </a:ext>
            </a:extLst>
          </p:cNvPr>
          <p:cNvSpPr>
            <a:spLocks noGrp="1"/>
          </p:cNvSpPr>
          <p:nvPr>
            <p:ph type="title"/>
          </p:nvPr>
        </p:nvSpPr>
        <p:spPr>
          <a:xfrm>
            <a:off x="831850" y="452674"/>
            <a:ext cx="10515600" cy="1584356"/>
          </a:xfrm>
        </p:spPr>
        <p:txBody>
          <a:bodyPr/>
          <a:lstStyle/>
          <a:p>
            <a:r>
              <a:rPr lang="fi-FI" dirty="0"/>
              <a:t>Kaatuneitten evakuoinnit</a:t>
            </a:r>
          </a:p>
        </p:txBody>
      </p:sp>
      <p:sp>
        <p:nvSpPr>
          <p:cNvPr id="3" name="Tekstin paikkamerkki 2">
            <a:extLst>
              <a:ext uri="{FF2B5EF4-FFF2-40B4-BE49-F238E27FC236}">
                <a16:creationId xmlns:a16="http://schemas.microsoft.com/office/drawing/2014/main" id="{7F9D0B88-D867-459A-D3C3-82071EE7C119}"/>
              </a:ext>
            </a:extLst>
          </p:cNvPr>
          <p:cNvSpPr>
            <a:spLocks noGrp="1"/>
          </p:cNvSpPr>
          <p:nvPr>
            <p:ph type="body" idx="1"/>
          </p:nvPr>
        </p:nvSpPr>
        <p:spPr>
          <a:xfrm>
            <a:off x="831850" y="3429001"/>
            <a:ext cx="10515600" cy="2660650"/>
          </a:xfrm>
        </p:spPr>
        <p:txBody>
          <a:bodyPr/>
          <a:lstStyle/>
          <a:p>
            <a:r>
              <a:rPr lang="fi-FI" dirty="0"/>
              <a:t>Puolustusvoimien Päämaja antoi 25.1.1940 käskyn kaatuneiden evakuointikeskuksen perustamisesta jokaiseen armeijakuntaan. Marsalkka Mannerheimin johdolla katsottiin kaatuneiden evakuoimisen ja toimittamisen kotiseudulle haudattavaksi vaikuttavan myönteisesti sotilaisiin ja koko kansan mielialaan. </a:t>
            </a:r>
            <a:r>
              <a:rPr lang="fi-FI" b="1" dirty="0"/>
              <a:t>Veljeä ei jätetty – ei taistelutantereelle kaatuneenakaan.</a:t>
            </a:r>
            <a:br>
              <a:rPr lang="fi-FI" b="1" dirty="0"/>
            </a:br>
            <a:br>
              <a:rPr lang="fi-FI" dirty="0"/>
            </a:br>
            <a:r>
              <a:rPr lang="fi-FI" dirty="0"/>
              <a:t>Tulkitsen tätä käskyä niin, että se on yhä edelleen voimassa…</a:t>
            </a:r>
          </a:p>
        </p:txBody>
      </p:sp>
    </p:spTree>
    <p:extLst>
      <p:ext uri="{BB962C8B-B14F-4D97-AF65-F5344CB8AC3E}">
        <p14:creationId xmlns:p14="http://schemas.microsoft.com/office/powerpoint/2010/main" val="176565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CCB060-7E43-D16C-0D9C-A763A6BC9441}"/>
              </a:ext>
            </a:extLst>
          </p:cNvPr>
          <p:cNvSpPr>
            <a:spLocks noGrp="1"/>
          </p:cNvSpPr>
          <p:nvPr>
            <p:ph type="title"/>
          </p:nvPr>
        </p:nvSpPr>
        <p:spPr>
          <a:xfrm>
            <a:off x="838200" y="365125"/>
            <a:ext cx="10515600" cy="1001947"/>
          </a:xfrm>
        </p:spPr>
        <p:txBody>
          <a:bodyPr>
            <a:normAutofit fontScale="90000"/>
          </a:bodyPr>
          <a:lstStyle/>
          <a:p>
            <a:r>
              <a:rPr lang="fi-FI" sz="2400" b="1" dirty="0">
                <a:solidFill>
                  <a:srgbClr val="FF0000"/>
                </a:solidFill>
                <a:latin typeface="Calibri" panose="020F0502020204030204" pitchFamily="34" charset="0"/>
                <a:cs typeface="Calibri" panose="020F0502020204030204" pitchFamily="34" charset="0"/>
              </a:rPr>
              <a:t>Esimerkkejä infrastruktuurin onnistuneesta evakuoinnista löytyy kaikilta yhteiskuntalohkoilta. Alla esimerkki pankkisektorilta</a:t>
            </a:r>
            <a:br>
              <a:rPr lang="fi-FI" sz="2400" b="1" dirty="0">
                <a:solidFill>
                  <a:srgbClr val="FF0000"/>
                </a:solidFill>
              </a:rPr>
            </a:br>
            <a:endParaRPr lang="fi-FI" sz="2400" b="1" dirty="0">
              <a:solidFill>
                <a:srgbClr val="FF0000"/>
              </a:solidFill>
            </a:endParaRPr>
          </a:p>
        </p:txBody>
      </p:sp>
      <p:sp>
        <p:nvSpPr>
          <p:cNvPr id="3" name="Sisällön paikkamerkki 2">
            <a:extLst>
              <a:ext uri="{FF2B5EF4-FFF2-40B4-BE49-F238E27FC236}">
                <a16:creationId xmlns:a16="http://schemas.microsoft.com/office/drawing/2014/main" id="{104DCACD-18B1-2428-B51F-FC538D78A64C}"/>
              </a:ext>
            </a:extLst>
          </p:cNvPr>
          <p:cNvSpPr>
            <a:spLocks noGrp="1"/>
          </p:cNvSpPr>
          <p:nvPr>
            <p:ph idx="1"/>
          </p:nvPr>
        </p:nvSpPr>
        <p:spPr>
          <a:xfrm>
            <a:off x="838200" y="1690255"/>
            <a:ext cx="10515600" cy="4486708"/>
          </a:xfrm>
        </p:spPr>
        <p:txBody>
          <a:bodyPr>
            <a:normAutofit/>
          </a:bodyPr>
          <a:lstStyle/>
          <a:p>
            <a:r>
              <a:rPr lang="fi-FI" sz="2400" b="1" dirty="0"/>
              <a:t>Talvisodan aikana </a:t>
            </a:r>
            <a:r>
              <a:rPr lang="fi-FI" sz="2400" dirty="0"/>
              <a:t>osuuskassat ja niiden keskuslainarahasto turvasivat rahaliikennettä. Yksikään kassa ei kaatunut ja kaikkien varat säilyivät läpi kriisiajan.</a:t>
            </a:r>
          </a:p>
          <a:p>
            <a:r>
              <a:rPr lang="fi-FI" sz="2400" b="1" dirty="0"/>
              <a:t>Talvisodan päätteeksi </a:t>
            </a:r>
            <a:r>
              <a:rPr lang="fi-FI" sz="2400" dirty="0"/>
              <a:t>osuuskassat varoineen ja sitoumuksineen siirrettiin Helsinkiin keskusyhteisön selvittelyyn, jossa </a:t>
            </a:r>
            <a:r>
              <a:rPr lang="fi-FI" sz="2400" b="1" dirty="0"/>
              <a:t>ne jatkoivat toimintaansa</a:t>
            </a:r>
            <a:r>
              <a:rPr lang="fi-FI" sz="2400" dirty="0"/>
              <a:t>.</a:t>
            </a:r>
          </a:p>
          <a:p>
            <a:r>
              <a:rPr lang="fi-FI" sz="2400" b="1" dirty="0"/>
              <a:t>Paluu</a:t>
            </a:r>
            <a:r>
              <a:rPr lang="fi-FI" sz="2400" dirty="0"/>
              <a:t> jälleen </a:t>
            </a:r>
            <a:r>
              <a:rPr lang="fi-FI" sz="2400" b="1" dirty="0"/>
              <a:t>Karjalaan</a:t>
            </a:r>
            <a:r>
              <a:rPr lang="fi-FI" sz="2400" dirty="0"/>
              <a:t> ja osallistuminen jälleenrakentamisen rahoitukseen.</a:t>
            </a:r>
          </a:p>
          <a:p>
            <a:r>
              <a:rPr lang="fi-FI" sz="2400" b="1" dirty="0"/>
              <a:t>Toinen evakkotaival </a:t>
            </a:r>
            <a:r>
              <a:rPr lang="fi-FI" sz="2400" dirty="0"/>
              <a:t>1944. Rauhansopimuksen mukaisesti 158 osuuskassan toimialueet jäivät Neuvostoliiton puolelle. Kaikkiaan 169 osuuskassaa joutui siirrettäväksi ja useimpien kohtaloksi koitui sulauttaminen uuden kotipaikkakunnan osuuskassaan. 3 osuuskassaa jatkoi itsenäisenä uudella kotipaikalla – yksi näistä eli </a:t>
            </a:r>
            <a:r>
              <a:rPr lang="fi-FI" sz="2400" dirty="0" err="1"/>
              <a:t>Muolaan</a:t>
            </a:r>
            <a:r>
              <a:rPr lang="fi-FI" sz="2400" dirty="0"/>
              <a:t> Osuuskassa jatkoi itsenäisenä vuoteen 1949, jolloin se fuusioitui Akaan Seudun Osuuskassaan.</a:t>
            </a:r>
          </a:p>
        </p:txBody>
      </p:sp>
    </p:spTree>
    <p:extLst>
      <p:ext uri="{BB962C8B-B14F-4D97-AF65-F5344CB8AC3E}">
        <p14:creationId xmlns:p14="http://schemas.microsoft.com/office/powerpoint/2010/main" val="212020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438782-BA40-9296-6A88-C9C71B15EF9F}"/>
              </a:ext>
            </a:extLst>
          </p:cNvPr>
          <p:cNvSpPr>
            <a:spLocks noGrp="1"/>
          </p:cNvSpPr>
          <p:nvPr>
            <p:ph type="title"/>
          </p:nvPr>
        </p:nvSpPr>
        <p:spPr>
          <a:xfrm>
            <a:off x="838200" y="365126"/>
            <a:ext cx="10515600" cy="613930"/>
          </a:xfrm>
        </p:spPr>
        <p:txBody>
          <a:bodyPr>
            <a:normAutofit/>
          </a:bodyPr>
          <a:lstStyle/>
          <a:p>
            <a:r>
              <a:rPr lang="fi-FI" sz="2400" b="1" dirty="0">
                <a:solidFill>
                  <a:srgbClr val="FF0000"/>
                </a:solidFill>
                <a:latin typeface="Calibri" panose="020F0502020204030204" pitchFamily="34" charset="0"/>
                <a:cs typeface="Calibri" panose="020F0502020204030204" pitchFamily="34" charset="0"/>
              </a:rPr>
              <a:t>Maanhankintalaki (396/1945) </a:t>
            </a:r>
            <a:r>
              <a:rPr lang="fi-FI" sz="1600" b="1" dirty="0"/>
              <a:t>voimassa vuoteen 1958</a:t>
            </a:r>
            <a:endParaRPr lang="fi-FI" sz="2400" b="1" dirty="0"/>
          </a:p>
        </p:txBody>
      </p:sp>
      <p:sp>
        <p:nvSpPr>
          <p:cNvPr id="3" name="Sisällön paikkamerkki 2">
            <a:extLst>
              <a:ext uri="{FF2B5EF4-FFF2-40B4-BE49-F238E27FC236}">
                <a16:creationId xmlns:a16="http://schemas.microsoft.com/office/drawing/2014/main" id="{6D9AF40B-96D2-70F6-585C-AC547DC76728}"/>
              </a:ext>
            </a:extLst>
          </p:cNvPr>
          <p:cNvSpPr>
            <a:spLocks noGrp="1"/>
          </p:cNvSpPr>
          <p:nvPr>
            <p:ph idx="1"/>
          </p:nvPr>
        </p:nvSpPr>
        <p:spPr>
          <a:xfrm>
            <a:off x="838200" y="1071418"/>
            <a:ext cx="10515600" cy="5105545"/>
          </a:xfrm>
        </p:spPr>
        <p:txBody>
          <a:bodyPr>
            <a:normAutofit lnSpcReduction="10000"/>
          </a:bodyPr>
          <a:lstStyle/>
          <a:p>
            <a:r>
              <a:rPr lang="fi-FI" sz="2400" dirty="0"/>
              <a:t>Lain perusteella muodostettiin yli 100 000 tilaa ja tonttia, jotka olivat tyypiltään viljelys-, asuntoviljelys- ja asuntotiloja sekä rintamamiestontteja. </a:t>
            </a:r>
          </a:p>
          <a:p>
            <a:r>
              <a:rPr lang="fi-FI" sz="2400" dirty="0"/>
              <a:t>Maata hankittiin siirtoväen lisäksi sotainvalideille, sotaleskille, sotaorvoille, perheellisille rintamamiehille sekä maataloustyöntekijöille, jotka menettivät ansiomahdollisuutensa asutustoiminnan myötä. </a:t>
            </a:r>
            <a:r>
              <a:rPr lang="fi-FI" sz="2400" b="1" dirty="0"/>
              <a:t>Maanhankintalain avulla toteutettu maaomistuksen uusjako on Suomen historian suurin.</a:t>
            </a:r>
          </a:p>
          <a:p>
            <a:r>
              <a:rPr lang="fi-FI" sz="2400" dirty="0"/>
              <a:t>Luovutettavasta maa-alasta 55 % saatiin yksityisiltä mailta, loput valtiolta. Noin  16  000 maata luovuttamaan joutuneelle laki oli ankara, ainoastaan keskikokoa pienemmät tilat vapautettiin lohkomiselta. Luovutettavan osan koko kasvoi tilakoon mukaan: 25 </a:t>
            </a:r>
            <a:r>
              <a:rPr lang="fi-FI" sz="2400" dirty="0" err="1"/>
              <a:t>ha:n</a:t>
            </a:r>
            <a:r>
              <a:rPr lang="fi-FI" sz="2400" dirty="0"/>
              <a:t> tilasta 10 %, 100 </a:t>
            </a:r>
            <a:r>
              <a:rPr lang="fi-FI" sz="2400" dirty="0" err="1"/>
              <a:t>ha:n</a:t>
            </a:r>
            <a:r>
              <a:rPr lang="fi-FI" sz="2400" dirty="0"/>
              <a:t> tiloilla 45 % ja 800 </a:t>
            </a:r>
            <a:r>
              <a:rPr lang="fi-FI" sz="2400" dirty="0" err="1"/>
              <a:t>ha:n</a:t>
            </a:r>
            <a:r>
              <a:rPr lang="fi-FI" sz="2400" dirty="0"/>
              <a:t> tiloilla 80 %. Maan lunastaminen oli mahdollista välttää raivaamalla 1,5 kertaa lunastusaluetta suurempi ala Maatalousministeriön osoittamasta paikasta.</a:t>
            </a:r>
          </a:p>
          <a:p>
            <a:pPr marL="0" indent="0">
              <a:buNone/>
            </a:pPr>
            <a:r>
              <a:rPr lang="fi-FI" sz="2400" dirty="0"/>
              <a:t>=&gt; suomenkielisiltä alueilta hävisivät lähes kaikki kartanoiden suurtilat.</a:t>
            </a:r>
            <a:br>
              <a:rPr lang="fi-FI" sz="2400" dirty="0"/>
            </a:br>
            <a:r>
              <a:rPr lang="fi-FI" sz="2400" dirty="0"/>
              <a:t>=&gt; ruotsinkieliset kunnat, jotka eivät halunneet alueelleen evakkoja, tarjoutuivat ostamaan maata suomenkielisiltä alueilta luovutettavaksi siirtoväen asuttamiseen.</a:t>
            </a:r>
          </a:p>
        </p:txBody>
      </p:sp>
    </p:spTree>
    <p:extLst>
      <p:ext uri="{BB962C8B-B14F-4D97-AF65-F5344CB8AC3E}">
        <p14:creationId xmlns:p14="http://schemas.microsoft.com/office/powerpoint/2010/main" val="296346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AE7627-7DC1-B1F7-E5BD-B9CFE2319D90}"/>
              </a:ext>
            </a:extLst>
          </p:cNvPr>
          <p:cNvSpPr>
            <a:spLocks noGrp="1"/>
          </p:cNvSpPr>
          <p:nvPr>
            <p:ph type="title"/>
          </p:nvPr>
        </p:nvSpPr>
        <p:spPr>
          <a:xfrm>
            <a:off x="838200" y="1149790"/>
            <a:ext cx="10515600" cy="3449369"/>
          </a:xfrm>
        </p:spPr>
        <p:txBody>
          <a:bodyPr>
            <a:normAutofit fontScale="90000"/>
          </a:bodyPr>
          <a:lstStyle/>
          <a:p>
            <a:br>
              <a:rPr lang="fi-FI" b="1" dirty="0"/>
            </a:br>
            <a:r>
              <a:rPr lang="fi-FI" b="1" dirty="0"/>
              <a:t>Esitys ei täytä akateemisen esityksen edellytyksiä, vaan se on henkilökohtainen kannustuspuheen-vuoro asian esimerkillisyydestä, yhdestä Suomen toteuttamasta asiakokonaisuudesta lähihistoriamme raskaimpana ajanjaksona</a:t>
            </a:r>
          </a:p>
        </p:txBody>
      </p:sp>
    </p:spTree>
    <p:extLst>
      <p:ext uri="{BB962C8B-B14F-4D97-AF65-F5344CB8AC3E}">
        <p14:creationId xmlns:p14="http://schemas.microsoft.com/office/powerpoint/2010/main" val="1239534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10A979-EF38-24C8-F0D1-BE5A008F3FD4}"/>
              </a:ext>
            </a:extLst>
          </p:cNvPr>
          <p:cNvSpPr>
            <a:spLocks noGrp="1"/>
          </p:cNvSpPr>
          <p:nvPr>
            <p:ph type="title"/>
          </p:nvPr>
        </p:nvSpPr>
        <p:spPr>
          <a:xfrm>
            <a:off x="838200" y="365125"/>
            <a:ext cx="10515600" cy="503093"/>
          </a:xfrm>
        </p:spPr>
        <p:txBody>
          <a:bodyPr>
            <a:normAutofit/>
          </a:bodyPr>
          <a:lstStyle/>
          <a:p>
            <a:r>
              <a:rPr lang="fi-FI" sz="2400" b="1" dirty="0">
                <a:solidFill>
                  <a:srgbClr val="FF0000"/>
                </a:solidFill>
                <a:latin typeface="Calibri" panose="020F0502020204030204" pitchFamily="34" charset="0"/>
                <a:cs typeface="Calibri" panose="020F0502020204030204" pitchFamily="34" charset="0"/>
              </a:rPr>
              <a:t>Maanhankintalain seuraukset</a:t>
            </a:r>
          </a:p>
        </p:txBody>
      </p:sp>
      <p:sp>
        <p:nvSpPr>
          <p:cNvPr id="3" name="Sisällön paikkamerkki 2">
            <a:extLst>
              <a:ext uri="{FF2B5EF4-FFF2-40B4-BE49-F238E27FC236}">
                <a16:creationId xmlns:a16="http://schemas.microsoft.com/office/drawing/2014/main" id="{58F889A9-689F-85B3-2A94-73975EB35233}"/>
              </a:ext>
            </a:extLst>
          </p:cNvPr>
          <p:cNvSpPr>
            <a:spLocks noGrp="1"/>
          </p:cNvSpPr>
          <p:nvPr>
            <p:ph idx="1"/>
          </p:nvPr>
        </p:nvSpPr>
        <p:spPr>
          <a:xfrm>
            <a:off x="838200" y="1385455"/>
            <a:ext cx="10515600" cy="4791508"/>
          </a:xfrm>
        </p:spPr>
        <p:txBody>
          <a:bodyPr>
            <a:normAutofit/>
          </a:bodyPr>
          <a:lstStyle/>
          <a:p>
            <a:r>
              <a:rPr lang="fi-FI" sz="2400" b="1" dirty="0"/>
              <a:t>Maatalousväestön rakennemuutos</a:t>
            </a:r>
            <a:r>
              <a:rPr lang="fi-FI" sz="2400" dirty="0"/>
              <a:t>: ennen sotia maaseudulla oli ollut </a:t>
            </a:r>
            <a:br>
              <a:rPr lang="fi-FI" sz="2400" dirty="0"/>
            </a:br>
            <a:r>
              <a:rPr lang="fi-FI" sz="2400" dirty="0"/>
              <a:t>noin 200 000 - 250 000 mäkitupalaista ja kausityöläistä. Tämä väestönosa sai nyt maata ja muuttui pienviljelijöiksi. Samalla tavalla integroitiin sodasta palaavat veteraanit ja työväestö muuhun yhteiskuntaan.</a:t>
            </a:r>
          </a:p>
          <a:p>
            <a:r>
              <a:rPr lang="fi-FI" sz="2400" dirty="0"/>
              <a:t>Lain seurauksena Suomesta tuli </a:t>
            </a:r>
            <a:r>
              <a:rPr lang="fi-FI" sz="2400" b="1" dirty="0"/>
              <a:t>pientilavaltainen maa</a:t>
            </a:r>
            <a:r>
              <a:rPr lang="fi-FI" sz="2400" dirty="0"/>
              <a:t>. Noin 30 000 viljelystilan peltoala oli 6-15 hehtaaria ja 15 000 asutustilan osalta 2-6 hehtaaria. Erityisesti Pohjois-Suomessa tilat eivät olleet missään vaiheessa täysin kannattavia, vaan asukkaiden oli hankittava sivutuloja mm. metsätöistä.</a:t>
            </a:r>
          </a:p>
          <a:p>
            <a:r>
              <a:rPr lang="fi-FI" sz="2400" dirty="0"/>
              <a:t>Kaupungistuminen ja maatalouden rakennemuutos aiheuttivat  - samanaikaisesti suurten ikäluokkien kasvaessa sekä koulutusjärjestelmän voimakkaasti laajentuessa - paineen muuttaa työn perässä. Tällöin saivat alkunsa </a:t>
            </a:r>
            <a:r>
              <a:rPr lang="fi-FI" sz="2400" b="1" dirty="0"/>
              <a:t>voimakkaat muuttoliikkeet</a:t>
            </a:r>
            <a:r>
              <a:rPr lang="fi-FI" sz="2400" dirty="0"/>
              <a:t> kaupunkeihin sekä Ruotsiin ja Suomesta tuli länsimainen </a:t>
            </a:r>
            <a:r>
              <a:rPr lang="fi-FI" sz="2400" b="1" dirty="0"/>
              <a:t>teollisuusyhteiskunta</a:t>
            </a:r>
            <a:r>
              <a:rPr lang="fi-FI" sz="2400" dirty="0"/>
              <a:t>.</a:t>
            </a:r>
          </a:p>
        </p:txBody>
      </p:sp>
    </p:spTree>
    <p:extLst>
      <p:ext uri="{BB962C8B-B14F-4D97-AF65-F5344CB8AC3E}">
        <p14:creationId xmlns:p14="http://schemas.microsoft.com/office/powerpoint/2010/main" val="397755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1A8FEC-8E3E-E44E-6F71-CF64E0623AEE}"/>
              </a:ext>
            </a:extLst>
          </p:cNvPr>
          <p:cNvSpPr>
            <a:spLocks noGrp="1"/>
          </p:cNvSpPr>
          <p:nvPr>
            <p:ph type="title"/>
          </p:nvPr>
        </p:nvSpPr>
        <p:spPr/>
        <p:txBody>
          <a:bodyPr/>
          <a:lstStyle/>
          <a:p>
            <a:r>
              <a:rPr lang="fi-FI" b="1" dirty="0">
                <a:solidFill>
                  <a:schemeClr val="accent5">
                    <a:lumMod val="75000"/>
                  </a:schemeClr>
                </a:solidFill>
              </a:rPr>
              <a:t>Suomalaista maailmanhistoriaa…</a:t>
            </a:r>
          </a:p>
        </p:txBody>
      </p:sp>
      <p:sp>
        <p:nvSpPr>
          <p:cNvPr id="3" name="Sisällön paikkamerkki 2">
            <a:extLst>
              <a:ext uri="{FF2B5EF4-FFF2-40B4-BE49-F238E27FC236}">
                <a16:creationId xmlns:a16="http://schemas.microsoft.com/office/drawing/2014/main" id="{455451DE-4032-00F8-0D16-EF96A8687F30}"/>
              </a:ext>
            </a:extLst>
          </p:cNvPr>
          <p:cNvSpPr>
            <a:spLocks noGrp="1"/>
          </p:cNvSpPr>
          <p:nvPr>
            <p:ph idx="1"/>
          </p:nvPr>
        </p:nvSpPr>
        <p:spPr/>
        <p:txBody>
          <a:bodyPr>
            <a:normAutofit fontScale="92500" lnSpcReduction="20000"/>
          </a:bodyPr>
          <a:lstStyle/>
          <a:p>
            <a:r>
              <a:rPr lang="fi-FI" dirty="0"/>
              <a:t>Asutettuna omassa maassa - </a:t>
            </a:r>
            <a:r>
              <a:rPr lang="fi-FI" b="1" dirty="0"/>
              <a:t>Ei</a:t>
            </a:r>
            <a:r>
              <a:rPr lang="fi-FI" dirty="0"/>
              <a:t> pakolaisena pakolaisleireillä </a:t>
            </a:r>
          </a:p>
          <a:p>
            <a:r>
              <a:rPr lang="fi-FI" dirty="0"/>
              <a:t>Poliittinen &amp; yleinen yksimielisyys ratkaisevissa paikoissa ja ratkaisevilla hetkillä</a:t>
            </a:r>
          </a:p>
          <a:p>
            <a:r>
              <a:rPr lang="fi-FI" dirty="0"/>
              <a:t>Vapaaehtoisuus &amp; omatoimisuus &amp; periksiantamattomuus</a:t>
            </a:r>
          </a:p>
          <a:p>
            <a:r>
              <a:rPr lang="fi-FI" dirty="0"/>
              <a:t>Uskallus niin kansakuntana kuin yksilönä</a:t>
            </a:r>
          </a:p>
          <a:p>
            <a:r>
              <a:rPr lang="fi-FI" dirty="0"/>
              <a:t>Päätöksenteon ja toimeenpanon nopeus</a:t>
            </a:r>
          </a:p>
          <a:p>
            <a:r>
              <a:rPr lang="fi-FI" dirty="0"/>
              <a:t>Toivon tarjoaminen ja vastaanottaminen – silloinkin, vaikka toivoa ei olisi tosiasiassa ollutkaan…</a:t>
            </a:r>
          </a:p>
          <a:p>
            <a:r>
              <a:rPr lang="fi-FI" dirty="0"/>
              <a:t>Usko huomiseen</a:t>
            </a:r>
          </a:p>
          <a:p>
            <a:r>
              <a:rPr lang="fi-FI" dirty="0"/>
              <a:t>Usko parempaan</a:t>
            </a:r>
          </a:p>
          <a:p>
            <a:r>
              <a:rPr lang="fi-FI" dirty="0"/>
              <a:t>Ketään </a:t>
            </a:r>
            <a:r>
              <a:rPr lang="fi-FI" b="1" dirty="0"/>
              <a:t>ei</a:t>
            </a:r>
            <a:r>
              <a:rPr lang="fi-FI" dirty="0"/>
              <a:t> jätetä </a:t>
            </a:r>
            <a:r>
              <a:rPr lang="fi-FI" b="1" dirty="0"/>
              <a:t>eikä</a:t>
            </a:r>
            <a:r>
              <a:rPr lang="fi-FI" dirty="0"/>
              <a:t> jätetty</a:t>
            </a:r>
          </a:p>
          <a:p>
            <a:pPr marL="0" indent="0">
              <a:buNone/>
            </a:pPr>
            <a:endParaRPr lang="fi-FI" dirty="0"/>
          </a:p>
        </p:txBody>
      </p:sp>
    </p:spTree>
    <p:extLst>
      <p:ext uri="{BB962C8B-B14F-4D97-AF65-F5344CB8AC3E}">
        <p14:creationId xmlns:p14="http://schemas.microsoft.com/office/powerpoint/2010/main" val="63511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9B70DE-FFC3-F005-A0F0-24CBF4E19D0B}"/>
              </a:ext>
            </a:extLst>
          </p:cNvPr>
          <p:cNvSpPr>
            <a:spLocks noGrp="1"/>
          </p:cNvSpPr>
          <p:nvPr>
            <p:ph type="title"/>
          </p:nvPr>
        </p:nvSpPr>
        <p:spPr/>
        <p:txBody>
          <a:bodyPr/>
          <a:lstStyle/>
          <a:p>
            <a:r>
              <a:rPr lang="fi-FI" dirty="0"/>
              <a:t>		</a:t>
            </a:r>
            <a:r>
              <a:rPr lang="fi-FI" dirty="0">
                <a:solidFill>
                  <a:schemeClr val="accent1">
                    <a:lumMod val="75000"/>
                  </a:schemeClr>
                </a:solidFill>
                <a:latin typeface="Elephant" panose="02020904090505020303" pitchFamily="18" charset="0"/>
              </a:rPr>
              <a:t>Hyvää Itsenäisyyspäivää!</a:t>
            </a:r>
          </a:p>
        </p:txBody>
      </p:sp>
      <p:pic>
        <p:nvPicPr>
          <p:cNvPr id="4" name="Sisällön paikkamerkki 3">
            <a:extLst>
              <a:ext uri="{FF2B5EF4-FFF2-40B4-BE49-F238E27FC236}">
                <a16:creationId xmlns:a16="http://schemas.microsoft.com/office/drawing/2014/main" id="{86A2BB8A-2D90-AF2F-37FF-E501256FC5ED}"/>
              </a:ext>
            </a:extLst>
          </p:cNvPr>
          <p:cNvPicPr>
            <a:picLocks noGrp="1" noChangeAspect="1"/>
          </p:cNvPicPr>
          <p:nvPr>
            <p:ph idx="1"/>
          </p:nvPr>
        </p:nvPicPr>
        <p:blipFill>
          <a:blip r:embed="rId2"/>
          <a:stretch>
            <a:fillRect/>
          </a:stretch>
        </p:blipFill>
        <p:spPr>
          <a:xfrm>
            <a:off x="2210127" y="1948874"/>
            <a:ext cx="7587011" cy="4248726"/>
          </a:xfrm>
          <a:prstGeom prst="rect">
            <a:avLst/>
          </a:prstGeom>
        </p:spPr>
      </p:pic>
    </p:spTree>
    <p:extLst>
      <p:ext uri="{BB962C8B-B14F-4D97-AF65-F5344CB8AC3E}">
        <p14:creationId xmlns:p14="http://schemas.microsoft.com/office/powerpoint/2010/main" val="65648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3A7C45-C198-8CAC-9C7A-910BCA8A24B4}"/>
              </a:ext>
            </a:extLst>
          </p:cNvPr>
          <p:cNvSpPr>
            <a:spLocks noGrp="1"/>
          </p:cNvSpPr>
          <p:nvPr>
            <p:ph type="title"/>
          </p:nvPr>
        </p:nvSpPr>
        <p:spPr>
          <a:xfrm>
            <a:off x="831850" y="353086"/>
            <a:ext cx="10515600" cy="2308633"/>
          </a:xfrm>
        </p:spPr>
        <p:txBody>
          <a:bodyPr/>
          <a:lstStyle/>
          <a:p>
            <a:r>
              <a:rPr lang="fi-FI" b="1" dirty="0">
                <a:solidFill>
                  <a:srgbClr val="FF0000"/>
                </a:solidFill>
              </a:rPr>
              <a:t>Evakon laulu</a:t>
            </a:r>
          </a:p>
        </p:txBody>
      </p:sp>
      <p:sp>
        <p:nvSpPr>
          <p:cNvPr id="3" name="Tekstin paikkamerkki 2">
            <a:extLst>
              <a:ext uri="{FF2B5EF4-FFF2-40B4-BE49-F238E27FC236}">
                <a16:creationId xmlns:a16="http://schemas.microsoft.com/office/drawing/2014/main" id="{BF23B315-5BEB-3B83-05EA-12347D72DECE}"/>
              </a:ext>
            </a:extLst>
          </p:cNvPr>
          <p:cNvSpPr>
            <a:spLocks noGrp="1"/>
          </p:cNvSpPr>
          <p:nvPr>
            <p:ph type="body" idx="1"/>
          </p:nvPr>
        </p:nvSpPr>
        <p:spPr>
          <a:xfrm>
            <a:off x="831850" y="3114393"/>
            <a:ext cx="10515600" cy="2975258"/>
          </a:xfrm>
        </p:spPr>
        <p:txBody>
          <a:bodyPr/>
          <a:lstStyle/>
          <a:p>
            <a:r>
              <a:rPr lang="fi-FI" dirty="0"/>
              <a:t>Evakkokysymyksen käsitteleminen pelkästään järkiperäisesti, ei tee oikeutta evakoille. Emotionaalisuus on takuuvarmasti ollut voimakkaana mukana heti alusta alkaen, vaikka sille ei aina olosuhteitten takia ole suotu mahdollisuutta. Kokemus on osallisille ollut -  ja on edelleen - elämänpituinen ja täysin omakohtainen. </a:t>
            </a:r>
          </a:p>
          <a:p>
            <a:r>
              <a:rPr lang="fi-FI" dirty="0"/>
              <a:t>Kytken tämän keskeisen inhimillisen osion esitykseeni toteamalla, että tämä esitykseni rajaus on riipaisevasti tiivistetty Veikko Lavin sanoittamaan ja Anneli Saariston tulkitsemaan levytykseen vuodelta 1985.</a:t>
            </a:r>
          </a:p>
        </p:txBody>
      </p:sp>
    </p:spTree>
    <p:extLst>
      <p:ext uri="{BB962C8B-B14F-4D97-AF65-F5344CB8AC3E}">
        <p14:creationId xmlns:p14="http://schemas.microsoft.com/office/powerpoint/2010/main" val="210013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1B6996-4034-FFB6-8531-94D5E5B06827}"/>
              </a:ext>
            </a:extLst>
          </p:cNvPr>
          <p:cNvSpPr>
            <a:spLocks noGrp="1"/>
          </p:cNvSpPr>
          <p:nvPr>
            <p:ph type="title"/>
          </p:nvPr>
        </p:nvSpPr>
        <p:spPr/>
        <p:txBody>
          <a:bodyPr>
            <a:normAutofit/>
          </a:bodyPr>
          <a:lstStyle/>
          <a:p>
            <a:r>
              <a:rPr lang="fi-FI" sz="6000" b="1" dirty="0"/>
              <a:t>Sotatila</a:t>
            </a:r>
          </a:p>
        </p:txBody>
      </p:sp>
      <p:sp>
        <p:nvSpPr>
          <p:cNvPr id="3" name="Sisällön paikkamerkki 2">
            <a:extLst>
              <a:ext uri="{FF2B5EF4-FFF2-40B4-BE49-F238E27FC236}">
                <a16:creationId xmlns:a16="http://schemas.microsoft.com/office/drawing/2014/main" id="{73635F6F-AF98-7E3A-84B1-44655D49EAAA}"/>
              </a:ext>
            </a:extLst>
          </p:cNvPr>
          <p:cNvSpPr>
            <a:spLocks noGrp="1"/>
          </p:cNvSpPr>
          <p:nvPr>
            <p:ph idx="1"/>
          </p:nvPr>
        </p:nvSpPr>
        <p:spPr>
          <a:xfrm>
            <a:off x="838200" y="3186819"/>
            <a:ext cx="10515600" cy="2990143"/>
          </a:xfrm>
        </p:spPr>
        <p:txBody>
          <a:bodyPr/>
          <a:lstStyle/>
          <a:p>
            <a:pPr marL="0" indent="0">
              <a:buNone/>
            </a:pPr>
            <a:endParaRPr lang="fi-FI" dirty="0"/>
          </a:p>
          <a:p>
            <a:pPr marL="0" indent="0">
              <a:buNone/>
            </a:pPr>
            <a:r>
              <a:rPr lang="fi-FI" dirty="0"/>
              <a:t>Sotatila alkoi Suomessa 30. marraskuuta 1939 ja </a:t>
            </a:r>
          </a:p>
          <a:p>
            <a:pPr marL="0" indent="0">
              <a:buNone/>
            </a:pPr>
            <a:r>
              <a:rPr lang="fi-FI" dirty="0"/>
              <a:t>					päättyi 26. syyskuuta 1947</a:t>
            </a:r>
          </a:p>
        </p:txBody>
      </p:sp>
    </p:spTree>
    <p:extLst>
      <p:ext uri="{BB962C8B-B14F-4D97-AF65-F5344CB8AC3E}">
        <p14:creationId xmlns:p14="http://schemas.microsoft.com/office/powerpoint/2010/main" val="210640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6589F1-05AF-F682-EACB-4870CCF8D18B}"/>
              </a:ext>
            </a:extLst>
          </p:cNvPr>
          <p:cNvSpPr>
            <a:spLocks noGrp="1"/>
          </p:cNvSpPr>
          <p:nvPr>
            <p:ph type="title"/>
          </p:nvPr>
        </p:nvSpPr>
        <p:spPr/>
        <p:txBody>
          <a:bodyPr/>
          <a:lstStyle/>
          <a:p>
            <a:r>
              <a:rPr lang="fi-FI" dirty="0">
                <a:solidFill>
                  <a:srgbClr val="FF0000"/>
                </a:solidFill>
              </a:rPr>
              <a:t>Käsitteistä…</a:t>
            </a:r>
          </a:p>
        </p:txBody>
      </p:sp>
      <p:sp>
        <p:nvSpPr>
          <p:cNvPr id="3" name="Tekstin paikkamerkki 2">
            <a:extLst>
              <a:ext uri="{FF2B5EF4-FFF2-40B4-BE49-F238E27FC236}">
                <a16:creationId xmlns:a16="http://schemas.microsoft.com/office/drawing/2014/main" id="{F50F175A-5192-A186-5D99-C40183B1EC48}"/>
              </a:ext>
            </a:extLst>
          </p:cNvPr>
          <p:cNvSpPr>
            <a:spLocks noGrp="1"/>
          </p:cNvSpPr>
          <p:nvPr>
            <p:ph type="body" idx="1"/>
          </p:nvPr>
        </p:nvSpPr>
        <p:spPr/>
        <p:txBody>
          <a:bodyPr/>
          <a:lstStyle/>
          <a:p>
            <a:r>
              <a:rPr lang="fi-FI" dirty="0"/>
              <a:t>”</a:t>
            </a:r>
            <a:r>
              <a:rPr lang="fi-FI" dirty="0">
                <a:solidFill>
                  <a:schemeClr val="accent3">
                    <a:lumMod val="75000"/>
                  </a:schemeClr>
                </a:solidFill>
              </a:rPr>
              <a:t>Evakuointiin </a:t>
            </a:r>
            <a:r>
              <a:rPr lang="fi-FI" dirty="0"/>
              <a:t>kuuluu väestön </a:t>
            </a:r>
            <a:r>
              <a:rPr lang="fi-FI" dirty="0">
                <a:solidFill>
                  <a:srgbClr val="FF0000"/>
                </a:solidFill>
              </a:rPr>
              <a:t>evakuointi</a:t>
            </a:r>
            <a:r>
              <a:rPr lang="fi-FI" dirty="0"/>
              <a:t>, jolla tarkoitetaan viranomaisten johdolla tapahtuvaa väestön tai sen osan siirtämistä pois vaaran uhkaamalta alueelta ja sijoittamista turvalliselle alueelle sekä väestön elinedellytysten ja yhteiskunnan tärkeiden toimintojen turvaaminen evakuointitilanteessa.”</a:t>
            </a:r>
          </a:p>
        </p:txBody>
      </p:sp>
    </p:spTree>
    <p:extLst>
      <p:ext uri="{BB962C8B-B14F-4D97-AF65-F5344CB8AC3E}">
        <p14:creationId xmlns:p14="http://schemas.microsoft.com/office/powerpoint/2010/main" val="206526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CE4384-40AF-FC37-DCCB-71E231EAF12C}"/>
              </a:ext>
            </a:extLst>
          </p:cNvPr>
          <p:cNvSpPr>
            <a:spLocks noGrp="1"/>
          </p:cNvSpPr>
          <p:nvPr>
            <p:ph type="title"/>
          </p:nvPr>
        </p:nvSpPr>
        <p:spPr/>
        <p:txBody>
          <a:bodyPr/>
          <a:lstStyle/>
          <a:p>
            <a:r>
              <a:rPr lang="fi-FI" dirty="0">
                <a:solidFill>
                  <a:srgbClr val="FF0000"/>
                </a:solidFill>
              </a:rPr>
              <a:t>… Käsitteistä…</a:t>
            </a:r>
          </a:p>
        </p:txBody>
      </p:sp>
      <p:sp>
        <p:nvSpPr>
          <p:cNvPr id="3" name="Tekstin paikkamerkki 2">
            <a:extLst>
              <a:ext uri="{FF2B5EF4-FFF2-40B4-BE49-F238E27FC236}">
                <a16:creationId xmlns:a16="http://schemas.microsoft.com/office/drawing/2014/main" id="{63D020B7-ADAD-ADB5-B57D-1B8A5F8F71DA}"/>
              </a:ext>
            </a:extLst>
          </p:cNvPr>
          <p:cNvSpPr>
            <a:spLocks noGrp="1"/>
          </p:cNvSpPr>
          <p:nvPr>
            <p:ph type="body" idx="1"/>
          </p:nvPr>
        </p:nvSpPr>
        <p:spPr/>
        <p:txBody>
          <a:bodyPr>
            <a:normAutofit fontScale="92500" lnSpcReduction="10000"/>
          </a:bodyPr>
          <a:lstStyle/>
          <a:p>
            <a:r>
              <a:rPr lang="fi-FI" dirty="0"/>
              <a:t>Sana </a:t>
            </a:r>
            <a:r>
              <a:rPr lang="fi-FI" dirty="0">
                <a:solidFill>
                  <a:srgbClr val="FF0000"/>
                </a:solidFill>
              </a:rPr>
              <a:t>evakko</a:t>
            </a:r>
            <a:r>
              <a:rPr lang="fi-FI" dirty="0"/>
              <a:t> on vakiintunut suomen kieleen toisen maailmansodan aikana vuonna 1940. Se on johdettu typistämällä verbistä evakuoida, ’siirtää uhanalaisen alueen väestö turvaan’, mikä on lainaa ruotsin verbistä </a:t>
            </a:r>
            <a:r>
              <a:rPr lang="fi-FI" dirty="0" err="1"/>
              <a:t>evakuera</a:t>
            </a:r>
            <a:r>
              <a:rPr lang="fi-FI" dirty="0"/>
              <a:t> ja pohjautuu latinan tyhjentämistä tarkoittavaan verbiin. Sana evakko viittaa toisaalta henkilöön, (sota)siirtolaiseen, toisaalta evakuoituna oloon.</a:t>
            </a:r>
          </a:p>
        </p:txBody>
      </p:sp>
    </p:spTree>
    <p:extLst>
      <p:ext uri="{BB962C8B-B14F-4D97-AF65-F5344CB8AC3E}">
        <p14:creationId xmlns:p14="http://schemas.microsoft.com/office/powerpoint/2010/main" val="34190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ECD33A-47EE-2989-D2CA-06911CABDF0F}"/>
              </a:ext>
            </a:extLst>
          </p:cNvPr>
          <p:cNvSpPr>
            <a:spLocks noGrp="1"/>
          </p:cNvSpPr>
          <p:nvPr>
            <p:ph type="title"/>
          </p:nvPr>
        </p:nvSpPr>
        <p:spPr/>
        <p:txBody>
          <a:bodyPr/>
          <a:lstStyle/>
          <a:p>
            <a:r>
              <a:rPr lang="fi-FI" dirty="0">
                <a:solidFill>
                  <a:srgbClr val="FF0000"/>
                </a:solidFill>
              </a:rPr>
              <a:t>…Käsitteistä…</a:t>
            </a:r>
          </a:p>
        </p:txBody>
      </p:sp>
      <p:sp>
        <p:nvSpPr>
          <p:cNvPr id="3" name="Tekstin paikkamerkki 2">
            <a:extLst>
              <a:ext uri="{FF2B5EF4-FFF2-40B4-BE49-F238E27FC236}">
                <a16:creationId xmlns:a16="http://schemas.microsoft.com/office/drawing/2014/main" id="{8564ACFA-3718-B71D-8F8E-B8EDA1EB1506}"/>
              </a:ext>
            </a:extLst>
          </p:cNvPr>
          <p:cNvSpPr>
            <a:spLocks noGrp="1"/>
          </p:cNvSpPr>
          <p:nvPr>
            <p:ph type="body" idx="1"/>
          </p:nvPr>
        </p:nvSpPr>
        <p:spPr/>
        <p:txBody>
          <a:bodyPr/>
          <a:lstStyle/>
          <a:p>
            <a:r>
              <a:rPr lang="fi-FI" dirty="0"/>
              <a:t>Pakolainen on henkilö, joka on paennut </a:t>
            </a:r>
            <a:r>
              <a:rPr lang="fi-FI" dirty="0">
                <a:solidFill>
                  <a:srgbClr val="FF0000"/>
                </a:solidFill>
              </a:rPr>
              <a:t>vieraaseen</a:t>
            </a:r>
            <a:r>
              <a:rPr lang="fi-FI" dirty="0"/>
              <a:t> maahan peläten vainoa esimerkiksi syntyperän, uskonnon, mielipiteiden vuoksi.</a:t>
            </a:r>
          </a:p>
        </p:txBody>
      </p:sp>
    </p:spTree>
    <p:extLst>
      <p:ext uri="{BB962C8B-B14F-4D97-AF65-F5344CB8AC3E}">
        <p14:creationId xmlns:p14="http://schemas.microsoft.com/office/powerpoint/2010/main" val="379494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61C57F-EF77-7E21-6873-0677F1CD3705}"/>
              </a:ext>
            </a:extLst>
          </p:cNvPr>
          <p:cNvSpPr>
            <a:spLocks noGrp="1"/>
          </p:cNvSpPr>
          <p:nvPr>
            <p:ph type="title"/>
          </p:nvPr>
        </p:nvSpPr>
        <p:spPr/>
        <p:txBody>
          <a:bodyPr/>
          <a:lstStyle/>
          <a:p>
            <a:r>
              <a:rPr lang="fi-FI" dirty="0">
                <a:solidFill>
                  <a:srgbClr val="FF0000"/>
                </a:solidFill>
              </a:rPr>
              <a:t>…Käsitteistä</a:t>
            </a:r>
          </a:p>
        </p:txBody>
      </p:sp>
      <p:sp>
        <p:nvSpPr>
          <p:cNvPr id="3" name="Tekstin paikkamerkki 2">
            <a:extLst>
              <a:ext uri="{FF2B5EF4-FFF2-40B4-BE49-F238E27FC236}">
                <a16:creationId xmlns:a16="http://schemas.microsoft.com/office/drawing/2014/main" id="{E9DDB84C-FA6D-1198-ABF1-ADCA5FEF6818}"/>
              </a:ext>
            </a:extLst>
          </p:cNvPr>
          <p:cNvSpPr>
            <a:spLocks noGrp="1"/>
          </p:cNvSpPr>
          <p:nvPr>
            <p:ph type="body" idx="1"/>
          </p:nvPr>
        </p:nvSpPr>
        <p:spPr/>
        <p:txBody>
          <a:bodyPr>
            <a:normAutofit/>
          </a:bodyPr>
          <a:lstStyle/>
          <a:p>
            <a:r>
              <a:rPr lang="fi-FI" dirty="0">
                <a:solidFill>
                  <a:srgbClr val="FF0000"/>
                </a:solidFill>
              </a:rPr>
              <a:t>Evakosta siirtoväeksi</a:t>
            </a:r>
            <a:r>
              <a:rPr lang="fi-FI" dirty="0"/>
              <a:t>. Siirtoväki tarkoittaa Suomen Neuvostoliitolle toisen maailmansodan seurauksena luovuttamilta alueilta ja Porkkalan vuokra-alueelta evakuoituja henkilöitä, evakkoja, jotka oli ryhdyttävä </a:t>
            </a:r>
            <a:r>
              <a:rPr lang="fi-FI" b="1" dirty="0">
                <a:solidFill>
                  <a:srgbClr val="FF0000"/>
                </a:solidFill>
              </a:rPr>
              <a:t>asuttamaan pysyvästi Suomen uuden rajan sisäpuolelle.</a:t>
            </a:r>
          </a:p>
        </p:txBody>
      </p:sp>
    </p:spTree>
    <p:extLst>
      <p:ext uri="{BB962C8B-B14F-4D97-AF65-F5344CB8AC3E}">
        <p14:creationId xmlns:p14="http://schemas.microsoft.com/office/powerpoint/2010/main" val="236473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307F41-18BA-F8FF-4026-A0D67EC0EFDD}"/>
              </a:ext>
            </a:extLst>
          </p:cNvPr>
          <p:cNvSpPr>
            <a:spLocks noGrp="1"/>
          </p:cNvSpPr>
          <p:nvPr>
            <p:ph type="title"/>
          </p:nvPr>
        </p:nvSpPr>
        <p:spPr>
          <a:xfrm>
            <a:off x="831850" y="4798336"/>
            <a:ext cx="10515600" cy="1629623"/>
          </a:xfrm>
        </p:spPr>
        <p:txBody>
          <a:bodyPr>
            <a:normAutofit/>
          </a:bodyPr>
          <a:lstStyle/>
          <a:p>
            <a:r>
              <a:rPr lang="fi-FI" sz="2000" dirty="0"/>
              <a:t>Muuhun Suomeen siirtyneitä evakkoja oli noin puoli miljoonaa eli noin 15 % Suomen silloisesta asukasluvusta</a:t>
            </a:r>
          </a:p>
        </p:txBody>
      </p:sp>
      <p:sp>
        <p:nvSpPr>
          <p:cNvPr id="3" name="Tekstin paikkamerkki 2">
            <a:extLst>
              <a:ext uri="{FF2B5EF4-FFF2-40B4-BE49-F238E27FC236}">
                <a16:creationId xmlns:a16="http://schemas.microsoft.com/office/drawing/2014/main" id="{3CE27731-C634-2E9C-3C32-1F88F04F9EF8}"/>
              </a:ext>
            </a:extLst>
          </p:cNvPr>
          <p:cNvSpPr>
            <a:spLocks noGrp="1"/>
          </p:cNvSpPr>
          <p:nvPr>
            <p:ph type="body" idx="1"/>
          </p:nvPr>
        </p:nvSpPr>
        <p:spPr>
          <a:xfrm>
            <a:off x="831850" y="1548143"/>
            <a:ext cx="10515600" cy="2571183"/>
          </a:xfrm>
        </p:spPr>
        <p:txBody>
          <a:bodyPr>
            <a:normAutofit fontScale="92500" lnSpcReduction="10000"/>
          </a:bodyPr>
          <a:lstStyle/>
          <a:p>
            <a:r>
              <a:rPr lang="fi-FI" sz="6000" dirty="0"/>
              <a:t>				</a:t>
            </a:r>
            <a:r>
              <a:rPr lang="fi-FI" sz="7200" dirty="0">
                <a:solidFill>
                  <a:srgbClr val="FF0000"/>
                </a:solidFill>
              </a:rPr>
              <a:t>840.000</a:t>
            </a:r>
            <a:r>
              <a:rPr lang="fi-FI" sz="7200" dirty="0"/>
              <a:t>*</a:t>
            </a:r>
          </a:p>
          <a:p>
            <a:endParaRPr lang="fi-FI" dirty="0"/>
          </a:p>
          <a:p>
            <a:r>
              <a:rPr lang="fi-FI" dirty="0"/>
              <a:t>								</a:t>
            </a:r>
          </a:p>
          <a:p>
            <a:endParaRPr lang="fi-FI" dirty="0"/>
          </a:p>
          <a:p>
            <a:r>
              <a:rPr lang="fi-FI" dirty="0"/>
              <a:t>								*15 %/5.584.000 (2024)</a:t>
            </a:r>
          </a:p>
        </p:txBody>
      </p:sp>
    </p:spTree>
    <p:extLst>
      <p:ext uri="{BB962C8B-B14F-4D97-AF65-F5344CB8AC3E}">
        <p14:creationId xmlns:p14="http://schemas.microsoft.com/office/powerpoint/2010/main" val="315810900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1679</Words>
  <Application>Microsoft Office PowerPoint</Application>
  <PresentationFormat>Laajakuva</PresentationFormat>
  <Paragraphs>85</Paragraphs>
  <Slides>22</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22</vt:i4>
      </vt:variant>
    </vt:vector>
  </HeadingPairs>
  <TitlesOfParts>
    <vt:vector size="27" baseType="lpstr">
      <vt:lpstr>Arial</vt:lpstr>
      <vt:lpstr>Calibri</vt:lpstr>
      <vt:lpstr>Calibri Light</vt:lpstr>
      <vt:lpstr>Elephant</vt:lpstr>
      <vt:lpstr>Office-teema</vt:lpstr>
      <vt:lpstr>Evakkokysymys ratkaisuineen – suomalaista maailmanhistoriaa…</vt:lpstr>
      <vt:lpstr> Esitys ei täytä akateemisen esityksen edellytyksiä, vaan se on henkilökohtainen kannustuspuheen-vuoro asian esimerkillisyydestä, yhdestä Suomen toteuttamasta asiakokonaisuudesta lähihistoriamme raskaimpana ajanjaksona</vt:lpstr>
      <vt:lpstr>Evakon laulu</vt:lpstr>
      <vt:lpstr>Sotatila</vt:lpstr>
      <vt:lpstr>Käsitteistä…</vt:lpstr>
      <vt:lpstr>… Käsitteistä…</vt:lpstr>
      <vt:lpstr>…Käsitteistä…</vt:lpstr>
      <vt:lpstr>…Käsitteistä</vt:lpstr>
      <vt:lpstr>Muuhun Suomeen siirtyneitä evakkoja oli noin puoli miljoonaa eli noin 15 % Suomen silloisesta asukasluvusta</vt:lpstr>
      <vt:lpstr>PowerPoint-esitys</vt:lpstr>
      <vt:lpstr>         Vuoden 1939 ja 1940 evakuoinnit    Talvisotaan liittyneet väestönsiirrot tapahtuivat kolmessa vaiheessa   * ennen sodan syttymistä  * sodan aikana ja  * rauhanteon jälkeen</vt:lpstr>
      <vt:lpstr>Vuoden 1939 ja 1940 evakuoinnit        2          </vt:lpstr>
      <vt:lpstr>Pika-asutuslaki</vt:lpstr>
      <vt:lpstr>Paluu Karjalaan</vt:lpstr>
      <vt:lpstr> Vuoden 1944 evakuoinnit  - Karjalan pikaevakuointi kesä-heinäkuu   - Karjalan syyskuun evakuointi välirauhansopimuksen jälkeen  - Porkkalan vuokra-alueen evakuointi syyskuussa  - Lapin ja Petsamon evakuointi syksyllä   =&gt;  noin 430 000 siirtolaista oli sijoitettava pääasiassa jäljelle jääneeseen Suomeen ja osa     Ruotsiin </vt:lpstr>
      <vt:lpstr>Sotalapset</vt:lpstr>
      <vt:lpstr>Kaatuneitten evakuoinnit</vt:lpstr>
      <vt:lpstr>Esimerkkejä infrastruktuurin onnistuneesta evakuoinnista löytyy kaikilta yhteiskuntalohkoilta. Alla esimerkki pankkisektorilta </vt:lpstr>
      <vt:lpstr>Maanhankintalaki (396/1945) voimassa vuoteen 1958</vt:lpstr>
      <vt:lpstr>Maanhankintalain seuraukset</vt:lpstr>
      <vt:lpstr>Suomalaista maailmanhistoriaa…</vt:lpstr>
      <vt:lpstr>  Hyvää Itsenäisyyspäivää!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Heikki Teräväinen</dc:creator>
  <cp:lastModifiedBy>Turunen Auli</cp:lastModifiedBy>
  <cp:revision>12</cp:revision>
  <cp:lastPrinted>2024-12-03T14:25:32Z</cp:lastPrinted>
  <dcterms:created xsi:type="dcterms:W3CDTF">2024-11-29T08:21:23Z</dcterms:created>
  <dcterms:modified xsi:type="dcterms:W3CDTF">2024-12-09T16:52:19Z</dcterms:modified>
</cp:coreProperties>
</file>